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58" r:id="rId5"/>
    <p:sldId id="262" r:id="rId6"/>
    <p:sldId id="260" r:id="rId7"/>
    <p:sldId id="261" r:id="rId8"/>
    <p:sldId id="263" r:id="rId9"/>
    <p:sldId id="264" r:id="rId10"/>
    <p:sldId id="265" r:id="rId11"/>
    <p:sldId id="267" r:id="rId12"/>
    <p:sldId id="266" r:id="rId13"/>
    <p:sldId id="268" r:id="rId14"/>
    <p:sldId id="270" r:id="rId15"/>
    <p:sldId id="269"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34" autoAdjust="0"/>
    <p:restoredTop sz="94660"/>
  </p:normalViewPr>
  <p:slideViewPr>
    <p:cSldViewPr snapToGrid="0">
      <p:cViewPr varScale="1">
        <p:scale>
          <a:sx n="87" d="100"/>
          <a:sy n="87" d="100"/>
        </p:scale>
        <p:origin x="114" y="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5" Type="http://schemas.openxmlformats.org/officeDocument/2006/relationships/image" Target="../media/image9.wmf"/><Relationship Id="rId4"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5" Type="http://schemas.openxmlformats.org/officeDocument/2006/relationships/image" Target="../media/image21.wmf"/><Relationship Id="rId4" Type="http://schemas.openxmlformats.org/officeDocument/2006/relationships/image" Target="../media/image20.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4474B5-CB29-443D-9B56-FC7FAC9A7915}" type="datetimeFigureOut">
              <a:rPr lang="en-US" smtClean="0"/>
              <a:t>12-Feb-16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EB41E7-C6DB-4E8F-B9D5-B53F113C38D6}" type="slidenum">
              <a:rPr lang="en-US" smtClean="0"/>
              <a:t>‹#›</a:t>
            </a:fld>
            <a:endParaRPr lang="en-US"/>
          </a:p>
        </p:txBody>
      </p:sp>
    </p:spTree>
    <p:extLst>
      <p:ext uri="{BB962C8B-B14F-4D97-AF65-F5344CB8AC3E}">
        <p14:creationId xmlns:p14="http://schemas.microsoft.com/office/powerpoint/2010/main" val="2090852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4474B5-CB29-443D-9B56-FC7FAC9A7915}" type="datetimeFigureOut">
              <a:rPr lang="en-US" smtClean="0"/>
              <a:t>12-Feb-16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EB41E7-C6DB-4E8F-B9D5-B53F113C38D6}" type="slidenum">
              <a:rPr lang="en-US" smtClean="0"/>
              <a:t>‹#›</a:t>
            </a:fld>
            <a:endParaRPr lang="en-US"/>
          </a:p>
        </p:txBody>
      </p:sp>
    </p:spTree>
    <p:extLst>
      <p:ext uri="{BB962C8B-B14F-4D97-AF65-F5344CB8AC3E}">
        <p14:creationId xmlns:p14="http://schemas.microsoft.com/office/powerpoint/2010/main" val="3083636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4474B5-CB29-443D-9B56-FC7FAC9A7915}" type="datetimeFigureOut">
              <a:rPr lang="en-US" smtClean="0"/>
              <a:t>12-Feb-16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EB41E7-C6DB-4E8F-B9D5-B53F113C38D6}" type="slidenum">
              <a:rPr lang="en-US" smtClean="0"/>
              <a:t>‹#›</a:t>
            </a:fld>
            <a:endParaRPr lang="en-US"/>
          </a:p>
        </p:txBody>
      </p:sp>
    </p:spTree>
    <p:extLst>
      <p:ext uri="{BB962C8B-B14F-4D97-AF65-F5344CB8AC3E}">
        <p14:creationId xmlns:p14="http://schemas.microsoft.com/office/powerpoint/2010/main" val="3102840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C0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4474B5-CB29-443D-9B56-FC7FAC9A7915}" type="datetimeFigureOut">
              <a:rPr lang="en-US" smtClean="0"/>
              <a:t>12-Feb-16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EB41E7-C6DB-4E8F-B9D5-B53F113C38D6}" type="slidenum">
              <a:rPr lang="en-US" smtClean="0"/>
              <a:t>‹#›</a:t>
            </a:fld>
            <a:endParaRPr lang="en-US"/>
          </a:p>
        </p:txBody>
      </p:sp>
    </p:spTree>
    <p:extLst>
      <p:ext uri="{BB962C8B-B14F-4D97-AF65-F5344CB8AC3E}">
        <p14:creationId xmlns:p14="http://schemas.microsoft.com/office/powerpoint/2010/main" val="1479647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34474B5-CB29-443D-9B56-FC7FAC9A7915}" type="datetimeFigureOut">
              <a:rPr lang="en-US" smtClean="0"/>
              <a:t>12-Feb-16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EB41E7-C6DB-4E8F-B9D5-B53F113C38D6}" type="slidenum">
              <a:rPr lang="en-US" smtClean="0"/>
              <a:t>‹#›</a:t>
            </a:fld>
            <a:endParaRPr lang="en-US"/>
          </a:p>
        </p:txBody>
      </p:sp>
    </p:spTree>
    <p:extLst>
      <p:ext uri="{BB962C8B-B14F-4D97-AF65-F5344CB8AC3E}">
        <p14:creationId xmlns:p14="http://schemas.microsoft.com/office/powerpoint/2010/main" val="2108446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4474B5-CB29-443D-9B56-FC7FAC9A7915}" type="datetimeFigureOut">
              <a:rPr lang="en-US" smtClean="0"/>
              <a:t>12-Feb-16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EB41E7-C6DB-4E8F-B9D5-B53F113C38D6}" type="slidenum">
              <a:rPr lang="en-US" smtClean="0"/>
              <a:t>‹#›</a:t>
            </a:fld>
            <a:endParaRPr lang="en-US"/>
          </a:p>
        </p:txBody>
      </p:sp>
    </p:spTree>
    <p:extLst>
      <p:ext uri="{BB962C8B-B14F-4D97-AF65-F5344CB8AC3E}">
        <p14:creationId xmlns:p14="http://schemas.microsoft.com/office/powerpoint/2010/main" val="1473907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4474B5-CB29-443D-9B56-FC7FAC9A7915}" type="datetimeFigureOut">
              <a:rPr lang="en-US" smtClean="0"/>
              <a:t>12-Feb-16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EB41E7-C6DB-4E8F-B9D5-B53F113C38D6}" type="slidenum">
              <a:rPr lang="en-US" smtClean="0"/>
              <a:t>‹#›</a:t>
            </a:fld>
            <a:endParaRPr lang="en-US"/>
          </a:p>
        </p:txBody>
      </p:sp>
    </p:spTree>
    <p:extLst>
      <p:ext uri="{BB962C8B-B14F-4D97-AF65-F5344CB8AC3E}">
        <p14:creationId xmlns:p14="http://schemas.microsoft.com/office/powerpoint/2010/main" val="3102639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4474B5-CB29-443D-9B56-FC7FAC9A7915}" type="datetimeFigureOut">
              <a:rPr lang="en-US" smtClean="0"/>
              <a:t>12-Feb-16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EB41E7-C6DB-4E8F-B9D5-B53F113C38D6}" type="slidenum">
              <a:rPr lang="en-US" smtClean="0"/>
              <a:t>‹#›</a:t>
            </a:fld>
            <a:endParaRPr lang="en-US"/>
          </a:p>
        </p:txBody>
      </p:sp>
    </p:spTree>
    <p:extLst>
      <p:ext uri="{BB962C8B-B14F-4D97-AF65-F5344CB8AC3E}">
        <p14:creationId xmlns:p14="http://schemas.microsoft.com/office/powerpoint/2010/main" val="544607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4474B5-CB29-443D-9B56-FC7FAC9A7915}" type="datetimeFigureOut">
              <a:rPr lang="en-US" smtClean="0"/>
              <a:t>12-Feb-16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EB41E7-C6DB-4E8F-B9D5-B53F113C38D6}" type="slidenum">
              <a:rPr lang="en-US" smtClean="0"/>
              <a:t>‹#›</a:t>
            </a:fld>
            <a:endParaRPr lang="en-US"/>
          </a:p>
        </p:txBody>
      </p:sp>
    </p:spTree>
    <p:extLst>
      <p:ext uri="{BB962C8B-B14F-4D97-AF65-F5344CB8AC3E}">
        <p14:creationId xmlns:p14="http://schemas.microsoft.com/office/powerpoint/2010/main" val="2637799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34474B5-CB29-443D-9B56-FC7FAC9A7915}" type="datetimeFigureOut">
              <a:rPr lang="en-US" smtClean="0"/>
              <a:t>12-Feb-16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EB41E7-C6DB-4E8F-B9D5-B53F113C38D6}" type="slidenum">
              <a:rPr lang="en-US" smtClean="0"/>
              <a:t>‹#›</a:t>
            </a:fld>
            <a:endParaRPr lang="en-US"/>
          </a:p>
        </p:txBody>
      </p:sp>
    </p:spTree>
    <p:extLst>
      <p:ext uri="{BB962C8B-B14F-4D97-AF65-F5344CB8AC3E}">
        <p14:creationId xmlns:p14="http://schemas.microsoft.com/office/powerpoint/2010/main" val="3769224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34474B5-CB29-443D-9B56-FC7FAC9A7915}" type="datetimeFigureOut">
              <a:rPr lang="en-US" smtClean="0"/>
              <a:t>12-Feb-16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EB41E7-C6DB-4E8F-B9D5-B53F113C38D6}" type="slidenum">
              <a:rPr lang="en-US" smtClean="0"/>
              <a:t>‹#›</a:t>
            </a:fld>
            <a:endParaRPr lang="en-US"/>
          </a:p>
        </p:txBody>
      </p:sp>
    </p:spTree>
    <p:extLst>
      <p:ext uri="{BB962C8B-B14F-4D97-AF65-F5344CB8AC3E}">
        <p14:creationId xmlns:p14="http://schemas.microsoft.com/office/powerpoint/2010/main" val="1233486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4474B5-CB29-443D-9B56-FC7FAC9A7915}" type="datetimeFigureOut">
              <a:rPr lang="en-US" smtClean="0"/>
              <a:t>12-Feb-16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EB41E7-C6DB-4E8F-B9D5-B53F113C38D6}" type="slidenum">
              <a:rPr lang="en-US" smtClean="0"/>
              <a:t>‹#›</a:t>
            </a:fld>
            <a:endParaRPr lang="en-US"/>
          </a:p>
        </p:txBody>
      </p:sp>
    </p:spTree>
    <p:extLst>
      <p:ext uri="{BB962C8B-B14F-4D97-AF65-F5344CB8AC3E}">
        <p14:creationId xmlns:p14="http://schemas.microsoft.com/office/powerpoint/2010/main" val="395505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8.wmf"/><Relationship Id="rId4" Type="http://schemas.openxmlformats.org/officeDocument/2006/relationships/image" Target="../media/image5.wmf"/><Relationship Id="rId9"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hyperlink" Target="http://www.asecuritysite.com/comms/datar"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asecuritysite.com/calculators/bits" TargetMode="External"/><Relationship Id="rId2" Type="http://schemas.openxmlformats.org/officeDocument/2006/relationships/hyperlink" Target="http://www.asecuritysite.com/calculators/bitmask"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asecuritysite.com/calculators/bitops2" TargetMode="External"/><Relationship Id="rId2" Type="http://schemas.openxmlformats.org/officeDocument/2006/relationships/hyperlink" Target="http://asecuritysite.com/calculators/bitops"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6.bin"/><Relationship Id="rId7" Type="http://schemas.openxmlformats.org/officeDocument/2006/relationships/oleObject" Target="../embeddings/oleObject8.bin"/><Relationship Id="rId12"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8.wmf"/><Relationship Id="rId11" Type="http://schemas.openxmlformats.org/officeDocument/2006/relationships/oleObject" Target="../embeddings/oleObject10.bin"/><Relationship Id="rId5" Type="http://schemas.openxmlformats.org/officeDocument/2006/relationships/oleObject" Target="../embeddings/oleObject7.bin"/><Relationship Id="rId10" Type="http://schemas.openxmlformats.org/officeDocument/2006/relationships/image" Target="../media/image20.wmf"/><Relationship Id="rId4" Type="http://schemas.openxmlformats.org/officeDocument/2006/relationships/image" Target="../media/image17.wmf"/><Relationship Id="rId9" Type="http://schemas.openxmlformats.org/officeDocument/2006/relationships/oleObject" Target="../embeddings/oleObject9.bin"/></Relationships>
</file>

<file path=ppt/slides/_rels/slide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endParaRPr lang="en-US"/>
          </a:p>
        </p:txBody>
      </p:sp>
      <p:sp>
        <p:nvSpPr>
          <p:cNvPr id="7" name="Subtitle 6"/>
          <p:cNvSpPr>
            <a:spLocks noGrp="1"/>
          </p:cNvSpPr>
          <p:nvPr>
            <p:ph type="subTitle" idx="1"/>
          </p:nvPr>
        </p:nvSpPr>
        <p:spPr/>
        <p:txBody>
          <a:bodyPr/>
          <a:lstStyle/>
          <a:p>
            <a:endParaRPr lang="en-US"/>
          </a:p>
        </p:txBody>
      </p:sp>
      <p:pic>
        <p:nvPicPr>
          <p:cNvPr id="9" name="Picture 8"/>
          <p:cNvPicPr>
            <a:picLocks noChangeAspect="1"/>
          </p:cNvPicPr>
          <p:nvPr/>
        </p:nvPicPr>
        <p:blipFill>
          <a:blip r:embed="rId2"/>
          <a:stretch>
            <a:fillRect/>
          </a:stretch>
        </p:blipFill>
        <p:spPr>
          <a:xfrm>
            <a:off x="806449" y="490679"/>
            <a:ext cx="10579101" cy="5876641"/>
          </a:xfrm>
          <a:prstGeom prst="rect">
            <a:avLst/>
          </a:prstGeom>
        </p:spPr>
      </p:pic>
    </p:spTree>
    <p:extLst>
      <p:ext uri="{BB962C8B-B14F-4D97-AF65-F5344CB8AC3E}">
        <p14:creationId xmlns:p14="http://schemas.microsoft.com/office/powerpoint/2010/main" val="1274065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Transfer Rate</a:t>
            </a:r>
            <a:endParaRPr lang="en-US" dirty="0"/>
          </a:p>
        </p:txBody>
      </p:sp>
      <p:sp>
        <p:nvSpPr>
          <p:cNvPr id="6" name="Rectangle 4"/>
          <p:cNvSpPr>
            <a:spLocks noChangeArrowheads="1"/>
          </p:cNvSpPr>
          <p:nvPr/>
        </p:nvSpPr>
        <p:spPr bwMode="auto">
          <a:xfrm>
            <a:off x="2280491" y="3514380"/>
            <a:ext cx="2557407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426986331"/>
              </p:ext>
            </p:extLst>
          </p:nvPr>
        </p:nvGraphicFramePr>
        <p:xfrm>
          <a:off x="4021157" y="1472744"/>
          <a:ext cx="1462489" cy="991518"/>
        </p:xfrm>
        <a:graphic>
          <a:graphicData uri="http://schemas.openxmlformats.org/presentationml/2006/ole">
            <mc:AlternateContent xmlns:mc="http://schemas.openxmlformats.org/markup-compatibility/2006">
              <mc:Choice xmlns:v="urn:schemas-microsoft-com:vml" Requires="v">
                <p:oleObj spid="_x0000_s2089" name="Equation" r:id="rId3" imgW="558800" imgH="381000" progId="Equation.3">
                  <p:embed/>
                </p:oleObj>
              </mc:Choice>
              <mc:Fallback>
                <p:oleObj name="Equation" r:id="rId3" imgW="558800" imgH="3810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1157" y="1472744"/>
                        <a:ext cx="1462489" cy="991518"/>
                      </a:xfrm>
                      <a:prstGeom prst="rect">
                        <a:avLst/>
                      </a:prstGeom>
                      <a:noFill/>
                    </p:spPr>
                  </p:pic>
                </p:oleObj>
              </mc:Fallback>
            </mc:AlternateContent>
          </a:graphicData>
        </a:graphic>
      </p:graphicFrame>
      <p:cxnSp>
        <p:nvCxnSpPr>
          <p:cNvPr id="14" name="Elbow Connector 13"/>
          <p:cNvCxnSpPr/>
          <p:nvPr/>
        </p:nvCxnSpPr>
        <p:spPr>
          <a:xfrm flipV="1">
            <a:off x="1112704" y="1788563"/>
            <a:ext cx="451691" cy="341523"/>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5" name="Elbow Connector 14"/>
          <p:cNvCxnSpPr/>
          <p:nvPr/>
        </p:nvCxnSpPr>
        <p:spPr>
          <a:xfrm flipV="1">
            <a:off x="1553378" y="1788563"/>
            <a:ext cx="451691" cy="341523"/>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8" name="Elbow Connector 17"/>
          <p:cNvCxnSpPr/>
          <p:nvPr/>
        </p:nvCxnSpPr>
        <p:spPr>
          <a:xfrm flipV="1">
            <a:off x="1992214" y="1775708"/>
            <a:ext cx="451691" cy="341523"/>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9" name="Elbow Connector 18"/>
          <p:cNvCxnSpPr/>
          <p:nvPr/>
        </p:nvCxnSpPr>
        <p:spPr>
          <a:xfrm flipV="1">
            <a:off x="2432888" y="1775708"/>
            <a:ext cx="451691" cy="341523"/>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432888" y="1775708"/>
            <a:ext cx="0" cy="341523"/>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564395" y="1788563"/>
            <a:ext cx="0" cy="34152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003235" y="1797742"/>
            <a:ext cx="0" cy="34152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136577" y="2320047"/>
            <a:ext cx="43883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211855" y="2390657"/>
            <a:ext cx="296876" cy="369332"/>
          </a:xfrm>
          <a:prstGeom prst="rect">
            <a:avLst/>
          </a:prstGeom>
          <a:noFill/>
        </p:spPr>
        <p:txBody>
          <a:bodyPr wrap="none" rtlCol="0">
            <a:spAutoFit/>
          </a:bodyPr>
          <a:lstStyle/>
          <a:p>
            <a:r>
              <a:rPr lang="en-US" dirty="0" smtClean="0"/>
              <a:t>T</a:t>
            </a:r>
            <a:endParaRPr lang="en-US" dirty="0"/>
          </a:p>
        </p:txBody>
      </p:sp>
      <p:sp>
        <p:nvSpPr>
          <p:cNvPr id="28" name="TextBox 27"/>
          <p:cNvSpPr txBox="1"/>
          <p:nvPr/>
        </p:nvSpPr>
        <p:spPr>
          <a:xfrm>
            <a:off x="1774989" y="2261807"/>
            <a:ext cx="2113271" cy="369332"/>
          </a:xfrm>
          <a:prstGeom prst="rect">
            <a:avLst/>
          </a:prstGeom>
          <a:noFill/>
        </p:spPr>
        <p:txBody>
          <a:bodyPr wrap="none" rtlCol="0">
            <a:spAutoFit/>
          </a:bodyPr>
          <a:lstStyle/>
          <a:p>
            <a:r>
              <a:rPr lang="en-US" dirty="0" smtClean="0"/>
              <a:t>Clock frequency (Hz)</a:t>
            </a:r>
            <a:endParaRPr lang="en-US" dirty="0"/>
          </a:p>
        </p:txBody>
      </p:sp>
      <p:sp>
        <p:nvSpPr>
          <p:cNvPr id="29" name="Rectangle 6"/>
          <p:cNvSpPr>
            <a:spLocks noChangeArrowheads="1"/>
          </p:cNvSpPr>
          <p:nvPr/>
        </p:nvSpPr>
        <p:spPr bwMode="auto">
          <a:xfrm>
            <a:off x="1274572" y="3202257"/>
            <a:ext cx="1615758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30" name="Object 29"/>
          <p:cNvGraphicFramePr>
            <a:graphicFrameLocks noChangeAspect="1"/>
          </p:cNvGraphicFramePr>
          <p:nvPr>
            <p:extLst>
              <p:ext uri="{D42A27DB-BD31-4B8C-83A1-F6EECF244321}">
                <p14:modId xmlns:p14="http://schemas.microsoft.com/office/powerpoint/2010/main" val="1647991192"/>
              </p:ext>
            </p:extLst>
          </p:nvPr>
        </p:nvGraphicFramePr>
        <p:xfrm>
          <a:off x="6793340" y="1604279"/>
          <a:ext cx="3496500" cy="1188353"/>
        </p:xfrm>
        <a:graphic>
          <a:graphicData uri="http://schemas.openxmlformats.org/presentationml/2006/ole">
            <mc:AlternateContent xmlns:mc="http://schemas.openxmlformats.org/markup-compatibility/2006">
              <mc:Choice xmlns:v="urn:schemas-microsoft-com:vml" Requires="v">
                <p:oleObj spid="_x0000_s2090" name="Equation" r:id="rId5" imgW="1459866" imgH="495085" progId="Equation.3">
                  <p:embed/>
                </p:oleObj>
              </mc:Choice>
              <mc:Fallback>
                <p:oleObj name="Equation" r:id="rId5" imgW="1459866" imgH="495085"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93340" y="1604279"/>
                        <a:ext cx="3496500" cy="1188353"/>
                      </a:xfrm>
                      <a:prstGeom prst="rect">
                        <a:avLst/>
                      </a:prstGeom>
                      <a:noFill/>
                    </p:spPr>
                  </p:pic>
                </p:oleObj>
              </mc:Fallback>
            </mc:AlternateContent>
          </a:graphicData>
        </a:graphic>
      </p:graphicFrame>
      <p:sp>
        <p:nvSpPr>
          <p:cNvPr id="31" name="Rectangle 8"/>
          <p:cNvSpPr>
            <a:spLocks noChangeArrowheads="1"/>
          </p:cNvSpPr>
          <p:nvPr/>
        </p:nvSpPr>
        <p:spPr bwMode="auto">
          <a:xfrm>
            <a:off x="5424301" y="3059037"/>
            <a:ext cx="137820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32" name="Object 31"/>
          <p:cNvGraphicFramePr>
            <a:graphicFrameLocks noChangeAspect="1"/>
          </p:cNvGraphicFramePr>
          <p:nvPr>
            <p:extLst>
              <p:ext uri="{D42A27DB-BD31-4B8C-83A1-F6EECF244321}">
                <p14:modId xmlns:p14="http://schemas.microsoft.com/office/powerpoint/2010/main" val="382390453"/>
              </p:ext>
            </p:extLst>
          </p:nvPr>
        </p:nvGraphicFramePr>
        <p:xfrm>
          <a:off x="1136577" y="3281301"/>
          <a:ext cx="8013581" cy="817249"/>
        </p:xfrm>
        <a:graphic>
          <a:graphicData uri="http://schemas.openxmlformats.org/presentationml/2006/ole">
            <mc:AlternateContent xmlns:mc="http://schemas.openxmlformats.org/markup-compatibility/2006">
              <mc:Choice xmlns:v="urn:schemas-microsoft-com:vml" Requires="v">
                <p:oleObj spid="_x0000_s2091" name="Equation" r:id="rId7" imgW="3365500" imgH="342900" progId="Equation.3">
                  <p:embed/>
                </p:oleObj>
              </mc:Choice>
              <mc:Fallback>
                <p:oleObj name="Equation" r:id="rId7" imgW="3365500" imgH="342900"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36577" y="3281301"/>
                        <a:ext cx="8013581" cy="817249"/>
                      </a:xfrm>
                      <a:prstGeom prst="rect">
                        <a:avLst/>
                      </a:prstGeom>
                      <a:noFill/>
                    </p:spPr>
                  </p:pic>
                </p:oleObj>
              </mc:Fallback>
            </mc:AlternateContent>
          </a:graphicData>
        </a:graphic>
      </p:graphicFrame>
      <p:sp>
        <p:nvSpPr>
          <p:cNvPr id="33" name="Rectangle 13"/>
          <p:cNvSpPr>
            <a:spLocks noChangeArrowheads="1"/>
          </p:cNvSpPr>
          <p:nvPr/>
        </p:nvSpPr>
        <p:spPr bwMode="auto">
          <a:xfrm>
            <a:off x="1211854" y="5765701"/>
            <a:ext cx="1631264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34" name="Object 33"/>
          <p:cNvGraphicFramePr>
            <a:graphicFrameLocks noChangeAspect="1"/>
          </p:cNvGraphicFramePr>
          <p:nvPr>
            <p:extLst>
              <p:ext uri="{D42A27DB-BD31-4B8C-83A1-F6EECF244321}">
                <p14:modId xmlns:p14="http://schemas.microsoft.com/office/powerpoint/2010/main" val="3952683450"/>
              </p:ext>
            </p:extLst>
          </p:nvPr>
        </p:nvGraphicFramePr>
        <p:xfrm>
          <a:off x="1112704" y="4377981"/>
          <a:ext cx="7013118" cy="513155"/>
        </p:xfrm>
        <a:graphic>
          <a:graphicData uri="http://schemas.openxmlformats.org/presentationml/2006/ole">
            <mc:AlternateContent xmlns:mc="http://schemas.openxmlformats.org/markup-compatibility/2006">
              <mc:Choice xmlns:v="urn:schemas-microsoft-com:vml" Requires="v">
                <p:oleObj spid="_x0000_s2092" name="Equation" r:id="rId9" imgW="2730500" imgH="203200" progId="Equation.3">
                  <p:embed/>
                </p:oleObj>
              </mc:Choice>
              <mc:Fallback>
                <p:oleObj name="Equation" r:id="rId9" imgW="2730500" imgH="203200" progId="Equation.3">
                  <p:embed/>
                  <p:pic>
                    <p:nvPicPr>
                      <p:cNvPr id="0"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12704" y="4377981"/>
                        <a:ext cx="7013118" cy="513155"/>
                      </a:xfrm>
                      <a:prstGeom prst="rect">
                        <a:avLst/>
                      </a:prstGeom>
                      <a:noFill/>
                    </p:spPr>
                  </p:pic>
                </p:oleObj>
              </mc:Fallback>
            </mc:AlternateContent>
          </a:graphicData>
        </a:graphic>
      </p:graphicFrame>
      <p:sp>
        <p:nvSpPr>
          <p:cNvPr id="35" name="Rectangle 15"/>
          <p:cNvSpPr>
            <a:spLocks noChangeArrowheads="1"/>
          </p:cNvSpPr>
          <p:nvPr/>
        </p:nvSpPr>
        <p:spPr bwMode="auto">
          <a:xfrm flipV="1">
            <a:off x="6196248" y="5905040"/>
            <a:ext cx="1534907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36" name="Object 35"/>
          <p:cNvGraphicFramePr>
            <a:graphicFrameLocks noChangeAspect="1"/>
          </p:cNvGraphicFramePr>
          <p:nvPr>
            <p:extLst>
              <p:ext uri="{D42A27DB-BD31-4B8C-83A1-F6EECF244321}">
                <p14:modId xmlns:p14="http://schemas.microsoft.com/office/powerpoint/2010/main" val="622814528"/>
              </p:ext>
            </p:extLst>
          </p:nvPr>
        </p:nvGraphicFramePr>
        <p:xfrm>
          <a:off x="1201360" y="5394344"/>
          <a:ext cx="4444232" cy="1127641"/>
        </p:xfrm>
        <a:graphic>
          <a:graphicData uri="http://schemas.openxmlformats.org/presentationml/2006/ole">
            <mc:AlternateContent xmlns:mc="http://schemas.openxmlformats.org/markup-compatibility/2006">
              <mc:Choice xmlns:v="urn:schemas-microsoft-com:vml" Requires="v">
                <p:oleObj spid="_x0000_s2093" name="Equation" r:id="rId11" imgW="1916868" imgH="482391" progId="Equation.3">
                  <p:embed/>
                </p:oleObj>
              </mc:Choice>
              <mc:Fallback>
                <p:oleObj name="Equation" r:id="rId11" imgW="1916868" imgH="482391" progId="Equation.3">
                  <p:embed/>
                  <p:pic>
                    <p:nvPicPr>
                      <p:cNvPr id="0" name="Object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01360" y="5394344"/>
                        <a:ext cx="4444232" cy="1127641"/>
                      </a:xfrm>
                      <a:prstGeom prst="rect">
                        <a:avLst/>
                      </a:prstGeom>
                      <a:noFill/>
                    </p:spPr>
                  </p:pic>
                </p:oleObj>
              </mc:Fallback>
            </mc:AlternateContent>
          </a:graphicData>
        </a:graphic>
      </p:graphicFrame>
    </p:spTree>
    <p:extLst>
      <p:ext uri="{BB962C8B-B14F-4D97-AF65-F5344CB8AC3E}">
        <p14:creationId xmlns:p14="http://schemas.microsoft.com/office/powerpoint/2010/main" val="421883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a:t>
            </a:r>
            <a:endParaRPr lang="en-US" dirty="0"/>
          </a:p>
        </p:txBody>
      </p:sp>
      <p:sp>
        <p:nvSpPr>
          <p:cNvPr id="3" name="Subtitle 2"/>
          <p:cNvSpPr>
            <a:spLocks noGrp="1"/>
          </p:cNvSpPr>
          <p:nvPr>
            <p:ph type="subTitle" idx="1"/>
          </p:nvPr>
        </p:nvSpPr>
        <p:spPr/>
        <p:txBody>
          <a:bodyPr/>
          <a:lstStyle/>
          <a:p>
            <a:r>
              <a:rPr lang="en-US" dirty="0" smtClean="0"/>
              <a:t>Data formats and Operators</a:t>
            </a:r>
            <a:endParaRPr lang="en-US" dirty="0"/>
          </a:p>
        </p:txBody>
      </p:sp>
      <p:pic>
        <p:nvPicPr>
          <p:cNvPr id="5" name="Picture 4"/>
          <p:cNvPicPr>
            <a:picLocks noChangeAspect="1"/>
          </p:cNvPicPr>
          <p:nvPr/>
        </p:nvPicPr>
        <p:blipFill>
          <a:blip r:embed="rId2"/>
          <a:stretch>
            <a:fillRect/>
          </a:stretch>
        </p:blipFill>
        <p:spPr>
          <a:xfrm>
            <a:off x="806449" y="490679"/>
            <a:ext cx="10579101" cy="5876641"/>
          </a:xfrm>
          <a:prstGeom prst="rect">
            <a:avLst/>
          </a:prstGeom>
        </p:spPr>
      </p:pic>
    </p:spTree>
    <p:extLst>
      <p:ext uri="{BB962C8B-B14F-4D97-AF65-F5344CB8AC3E}">
        <p14:creationId xmlns:p14="http://schemas.microsoft.com/office/powerpoint/2010/main" val="1915120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Binary and Hex</a:t>
            </a:r>
            <a:endParaRPr lang="en-US" dirty="0"/>
          </a:p>
        </p:txBody>
      </p:sp>
      <p:sp>
        <p:nvSpPr>
          <p:cNvPr id="13" name="Rectangle 12"/>
          <p:cNvSpPr/>
          <p:nvPr/>
        </p:nvSpPr>
        <p:spPr>
          <a:xfrm>
            <a:off x="7560410" y="4423139"/>
            <a:ext cx="2899063" cy="369332"/>
          </a:xfrm>
          <a:prstGeom prst="rect">
            <a:avLst/>
          </a:prstGeom>
        </p:spPr>
        <p:txBody>
          <a:bodyPr wrap="none">
            <a:spAutoFit/>
          </a:bodyPr>
          <a:lstStyle/>
          <a:p>
            <a:r>
              <a:rPr lang="en-US" dirty="0" smtClean="0">
                <a:latin typeface="AGaramond"/>
                <a:ea typeface="Times New Roman" panose="02020603050405020304" pitchFamily="18" charset="0"/>
                <a:cs typeface="Times New Roman" panose="02020603050405020304" pitchFamily="18" charset="0"/>
              </a:rPr>
              <a:t>What is 0010 1011 in hex?</a:t>
            </a:r>
            <a:endParaRPr lang="en-US" dirty="0"/>
          </a:p>
        </p:txBody>
      </p:sp>
      <p:sp>
        <p:nvSpPr>
          <p:cNvPr id="15" name="Rectangle 14"/>
          <p:cNvSpPr/>
          <p:nvPr/>
        </p:nvSpPr>
        <p:spPr>
          <a:xfrm>
            <a:off x="8031544" y="1690688"/>
            <a:ext cx="3322256" cy="369332"/>
          </a:xfrm>
          <a:prstGeom prst="rect">
            <a:avLst/>
          </a:prstGeom>
        </p:spPr>
        <p:txBody>
          <a:bodyPr wrap="none">
            <a:spAutoFit/>
          </a:bodyPr>
          <a:lstStyle/>
          <a:p>
            <a:r>
              <a:rPr lang="en-US" dirty="0" smtClean="0">
                <a:latin typeface="AGaramond"/>
                <a:ea typeface="Times New Roman" panose="02020603050405020304" pitchFamily="18" charset="0"/>
                <a:cs typeface="Times New Roman" panose="02020603050405020304" pitchFamily="18" charset="0"/>
              </a:rPr>
              <a:t>What is 0010 1011 in decimal?</a:t>
            </a:r>
            <a:endParaRPr lang="en-US" dirty="0"/>
          </a:p>
        </p:txBody>
      </p:sp>
      <p:sp>
        <p:nvSpPr>
          <p:cNvPr id="16" name="Rectangle 15"/>
          <p:cNvSpPr/>
          <p:nvPr/>
        </p:nvSpPr>
        <p:spPr>
          <a:xfrm>
            <a:off x="8031544" y="2352313"/>
            <a:ext cx="2339102" cy="369332"/>
          </a:xfrm>
          <a:prstGeom prst="rect">
            <a:avLst/>
          </a:prstGeom>
        </p:spPr>
        <p:txBody>
          <a:bodyPr wrap="none">
            <a:spAutoFit/>
          </a:bodyPr>
          <a:lstStyle/>
          <a:p>
            <a:r>
              <a:rPr lang="en-US" dirty="0" smtClean="0">
                <a:latin typeface="AGaramond"/>
                <a:ea typeface="Times New Roman" panose="02020603050405020304" pitchFamily="18" charset="0"/>
                <a:cs typeface="Times New Roman" panose="02020603050405020304" pitchFamily="18" charset="0"/>
              </a:rPr>
              <a:t>What is 93 in binary?</a:t>
            </a:r>
            <a:endParaRPr lang="en-US" dirty="0"/>
          </a:p>
        </p:txBody>
      </p:sp>
      <p:pic>
        <p:nvPicPr>
          <p:cNvPr id="17" name="Picture 16"/>
          <p:cNvPicPr>
            <a:picLocks noChangeAspect="1"/>
          </p:cNvPicPr>
          <p:nvPr/>
        </p:nvPicPr>
        <p:blipFill>
          <a:blip r:embed="rId2"/>
          <a:stretch>
            <a:fillRect/>
          </a:stretch>
        </p:blipFill>
        <p:spPr>
          <a:xfrm>
            <a:off x="568511" y="3714897"/>
            <a:ext cx="6450221" cy="2155147"/>
          </a:xfrm>
          <a:prstGeom prst="rect">
            <a:avLst/>
          </a:prstGeom>
        </p:spPr>
      </p:pic>
      <p:pic>
        <p:nvPicPr>
          <p:cNvPr id="19" name="Picture 18"/>
          <p:cNvPicPr>
            <a:picLocks noChangeAspect="1"/>
          </p:cNvPicPr>
          <p:nvPr/>
        </p:nvPicPr>
        <p:blipFill>
          <a:blip r:embed="rId3"/>
          <a:stretch>
            <a:fillRect/>
          </a:stretch>
        </p:blipFill>
        <p:spPr>
          <a:xfrm>
            <a:off x="568511" y="1711304"/>
            <a:ext cx="7399476" cy="1484337"/>
          </a:xfrm>
          <a:prstGeom prst="rect">
            <a:avLst/>
          </a:prstGeom>
        </p:spPr>
      </p:pic>
      <p:sp>
        <p:nvSpPr>
          <p:cNvPr id="3" name="TextBox 2"/>
          <p:cNvSpPr txBox="1"/>
          <p:nvPr/>
        </p:nvSpPr>
        <p:spPr>
          <a:xfrm>
            <a:off x="7480453" y="6493965"/>
            <a:ext cx="561372" cy="369332"/>
          </a:xfrm>
          <a:prstGeom prst="rect">
            <a:avLst/>
          </a:prstGeom>
          <a:noFill/>
        </p:spPr>
        <p:txBody>
          <a:bodyPr wrap="none" rtlCol="0">
            <a:spAutoFit/>
          </a:bodyPr>
          <a:lstStyle/>
          <a:p>
            <a:r>
              <a:rPr lang="en-US" dirty="0" smtClean="0">
                <a:hlinkClick r:id="rId4"/>
              </a:rPr>
              <a:t>Link</a:t>
            </a:r>
            <a:endParaRPr lang="en-US" dirty="0"/>
          </a:p>
        </p:txBody>
      </p:sp>
    </p:spTree>
    <p:extLst>
      <p:ext uri="{BB962C8B-B14F-4D97-AF65-F5344CB8AC3E}">
        <p14:creationId xmlns:p14="http://schemas.microsoft.com/office/powerpoint/2010/main" val="3670983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Boolean Logic Operations</a:t>
            </a:r>
            <a:endParaRPr lang="en-US" dirty="0"/>
          </a:p>
        </p:txBody>
      </p:sp>
      <p:pic>
        <p:nvPicPr>
          <p:cNvPr id="5" name="Picture 4"/>
          <p:cNvPicPr>
            <a:picLocks noChangeAspect="1"/>
          </p:cNvPicPr>
          <p:nvPr/>
        </p:nvPicPr>
        <p:blipFill>
          <a:blip r:embed="rId2"/>
          <a:stretch>
            <a:fillRect/>
          </a:stretch>
        </p:blipFill>
        <p:spPr>
          <a:xfrm>
            <a:off x="1210112" y="2340683"/>
            <a:ext cx="9771776" cy="2286401"/>
          </a:xfrm>
          <a:prstGeom prst="rect">
            <a:avLst/>
          </a:prstGeom>
        </p:spPr>
      </p:pic>
    </p:spTree>
    <p:extLst>
      <p:ext uri="{BB962C8B-B14F-4D97-AF65-F5344CB8AC3E}">
        <p14:creationId xmlns:p14="http://schemas.microsoft.com/office/powerpoint/2010/main" val="2362192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Bit shifts</a:t>
            </a:r>
            <a:endParaRPr lang="en-US" dirty="0"/>
          </a:p>
        </p:txBody>
      </p:sp>
      <p:pic>
        <p:nvPicPr>
          <p:cNvPr id="8" name="Picture 7"/>
          <p:cNvPicPr>
            <a:picLocks noChangeAspect="1"/>
          </p:cNvPicPr>
          <p:nvPr/>
        </p:nvPicPr>
        <p:blipFill>
          <a:blip r:embed="rId2"/>
          <a:stretch>
            <a:fillRect/>
          </a:stretch>
        </p:blipFill>
        <p:spPr>
          <a:xfrm>
            <a:off x="953106" y="2563752"/>
            <a:ext cx="10285788" cy="2063332"/>
          </a:xfrm>
          <a:prstGeom prst="rect">
            <a:avLst/>
          </a:prstGeom>
        </p:spPr>
      </p:pic>
    </p:spTree>
    <p:extLst>
      <p:ext uri="{BB962C8B-B14F-4D97-AF65-F5344CB8AC3E}">
        <p14:creationId xmlns:p14="http://schemas.microsoft.com/office/powerpoint/2010/main" val="3891675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Bit masking</a:t>
            </a:r>
            <a:endParaRPr lang="en-US" dirty="0"/>
          </a:p>
        </p:txBody>
      </p:sp>
      <p:sp>
        <p:nvSpPr>
          <p:cNvPr id="3" name="Content Placeholder 2"/>
          <p:cNvSpPr>
            <a:spLocks noGrp="1"/>
          </p:cNvSpPr>
          <p:nvPr>
            <p:ph idx="1"/>
          </p:nvPr>
        </p:nvSpPr>
        <p:spPr/>
        <p:txBody>
          <a:bodyPr/>
          <a:lstStyle/>
          <a:p>
            <a:r>
              <a:rPr lang="en-US" dirty="0" smtClean="0">
                <a:hlinkClick r:id="rId2"/>
              </a:rPr>
              <a:t>Link</a:t>
            </a:r>
            <a:r>
              <a:rPr lang="en-US" dirty="0" smtClean="0"/>
              <a:t>  </a:t>
            </a:r>
            <a:r>
              <a:rPr lang="en-US" dirty="0" err="1" smtClean="0">
                <a:hlinkClick r:id="rId3"/>
              </a:rPr>
              <a:t>Link</a:t>
            </a:r>
            <a:endParaRPr lang="en-US" dirty="0"/>
          </a:p>
        </p:txBody>
      </p:sp>
      <p:sp>
        <p:nvSpPr>
          <p:cNvPr id="8" name="Rectangle 7"/>
          <p:cNvSpPr/>
          <p:nvPr/>
        </p:nvSpPr>
        <p:spPr>
          <a:xfrm>
            <a:off x="3048000" y="2828836"/>
            <a:ext cx="6096000" cy="1692771"/>
          </a:xfrm>
          <a:prstGeom prst="rect">
            <a:avLst/>
          </a:prstGeom>
        </p:spPr>
        <p:txBody>
          <a:bodyPr>
            <a:spAutoFit/>
          </a:bodyPr>
          <a:lstStyle/>
          <a:p>
            <a:r>
              <a:rPr lang="en-US" sz="2600" dirty="0"/>
              <a:t>Val      </a:t>
            </a:r>
            <a:r>
              <a:rPr lang="en-US" sz="2600" dirty="0" smtClean="0"/>
              <a:t>	0   </a:t>
            </a:r>
            <a:r>
              <a:rPr lang="en-US" sz="2600" dirty="0"/>
              <a:t>0   1   1   0   1   0   1   </a:t>
            </a:r>
          </a:p>
          <a:p>
            <a:r>
              <a:rPr lang="en-US" sz="2600" dirty="0"/>
              <a:t>&amp;      </a:t>
            </a:r>
            <a:r>
              <a:rPr lang="en-US" sz="2600" dirty="0" smtClean="0"/>
              <a:t>	0   </a:t>
            </a:r>
            <a:r>
              <a:rPr lang="en-US" sz="2600" dirty="0"/>
              <a:t>0   0   0   1   1   1   1</a:t>
            </a:r>
          </a:p>
          <a:p>
            <a:r>
              <a:rPr lang="en-US" sz="2600" dirty="0"/>
              <a:t>           	</a:t>
            </a:r>
            <a:r>
              <a:rPr lang="en-US" sz="2600" dirty="0" smtClean="0"/>
              <a:t>------------------------------</a:t>
            </a:r>
            <a:endParaRPr lang="en-US" sz="2600" dirty="0"/>
          </a:p>
          <a:p>
            <a:r>
              <a:rPr lang="en-US" sz="2600" dirty="0"/>
              <a:t>           </a:t>
            </a:r>
            <a:r>
              <a:rPr lang="en-US" sz="2600" dirty="0" smtClean="0"/>
              <a:t>	0   </a:t>
            </a:r>
            <a:r>
              <a:rPr lang="en-US" sz="2600" dirty="0"/>
              <a:t>0   0   0   0   1   0   1</a:t>
            </a:r>
          </a:p>
        </p:txBody>
      </p:sp>
    </p:spTree>
    <p:extLst>
      <p:ext uri="{BB962C8B-B14F-4D97-AF65-F5344CB8AC3E}">
        <p14:creationId xmlns:p14="http://schemas.microsoft.com/office/powerpoint/2010/main" val="1626840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 gates</a:t>
            </a:r>
            <a:endParaRPr lang="en-US" dirty="0"/>
          </a:p>
        </p:txBody>
      </p:sp>
      <p:sp>
        <p:nvSpPr>
          <p:cNvPr id="3" name="Content Placeholder 2"/>
          <p:cNvSpPr>
            <a:spLocks noGrp="1"/>
          </p:cNvSpPr>
          <p:nvPr>
            <p:ph idx="1"/>
          </p:nvPr>
        </p:nvSpPr>
        <p:spPr/>
        <p:txBody>
          <a:bodyPr/>
          <a:lstStyle/>
          <a:p>
            <a:r>
              <a:rPr lang="en-US" dirty="0" smtClean="0">
                <a:hlinkClick r:id="rId2"/>
              </a:rPr>
              <a:t>Link</a:t>
            </a:r>
            <a:endParaRPr lang="en-US" dirty="0" smtClean="0"/>
          </a:p>
          <a:p>
            <a:r>
              <a:rPr lang="en-US" dirty="0" smtClean="0">
                <a:hlinkClick r:id="rId3"/>
              </a:rPr>
              <a:t>Link</a:t>
            </a:r>
            <a:endParaRPr lang="en-US" dirty="0"/>
          </a:p>
        </p:txBody>
      </p:sp>
      <p:pic>
        <p:nvPicPr>
          <p:cNvPr id="6146" name="Picture 2" descr="gat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8068" y="547668"/>
            <a:ext cx="5191860" cy="590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0748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a:t>
            </a:r>
            <a:endParaRPr lang="en-US" dirty="0"/>
          </a:p>
        </p:txBody>
      </p:sp>
      <p:sp>
        <p:nvSpPr>
          <p:cNvPr id="3" name="Subtitle 2"/>
          <p:cNvSpPr>
            <a:spLocks noGrp="1"/>
          </p:cNvSpPr>
          <p:nvPr>
            <p:ph type="subTitle" idx="1"/>
          </p:nvPr>
        </p:nvSpPr>
        <p:spPr/>
        <p:txBody>
          <a:bodyPr/>
          <a:lstStyle/>
          <a:p>
            <a:r>
              <a:rPr lang="en-US" dirty="0" smtClean="0"/>
              <a:t>Matrix operations</a:t>
            </a:r>
            <a:endParaRPr lang="en-US" dirty="0"/>
          </a:p>
        </p:txBody>
      </p:sp>
      <p:pic>
        <p:nvPicPr>
          <p:cNvPr id="5" name="Picture 4"/>
          <p:cNvPicPr>
            <a:picLocks noChangeAspect="1"/>
          </p:cNvPicPr>
          <p:nvPr/>
        </p:nvPicPr>
        <p:blipFill>
          <a:blip r:embed="rId2"/>
          <a:stretch>
            <a:fillRect/>
          </a:stretch>
        </p:blipFill>
        <p:spPr>
          <a:xfrm>
            <a:off x="806449" y="490679"/>
            <a:ext cx="10579101" cy="5876641"/>
          </a:xfrm>
          <a:prstGeom prst="rect">
            <a:avLst/>
          </a:prstGeom>
        </p:spPr>
      </p:pic>
    </p:spTree>
    <p:extLst>
      <p:ext uri="{BB962C8B-B14F-4D97-AF65-F5344CB8AC3E}">
        <p14:creationId xmlns:p14="http://schemas.microsoft.com/office/powerpoint/2010/main" val="557249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Matrix operations</a:t>
            </a:r>
            <a:endParaRPr lang="en-US" dirty="0"/>
          </a:p>
        </p:txBody>
      </p:sp>
      <p:sp>
        <p:nvSpPr>
          <p:cNvPr id="4" name="Rectangle 2"/>
          <p:cNvSpPr>
            <a:spLocks noChangeArrowheads="1"/>
          </p:cNvSpPr>
          <p:nvPr/>
        </p:nvSpPr>
        <p:spPr bwMode="auto">
          <a:xfrm>
            <a:off x="1938967" y="2313541"/>
            <a:ext cx="1808322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653588850"/>
              </p:ext>
            </p:extLst>
          </p:nvPr>
        </p:nvGraphicFramePr>
        <p:xfrm>
          <a:off x="1938968" y="2313542"/>
          <a:ext cx="2006644" cy="495759"/>
        </p:xfrm>
        <a:graphic>
          <a:graphicData uri="http://schemas.openxmlformats.org/presentationml/2006/ole">
            <mc:AlternateContent xmlns:mc="http://schemas.openxmlformats.org/markup-compatibility/2006">
              <mc:Choice xmlns:v="urn:schemas-microsoft-com:vml" Requires="v">
                <p:oleObj spid="_x0000_s7206" name="Equation" r:id="rId3" imgW="812447" imgH="203112" progId="Equation.3">
                  <p:embed/>
                </p:oleObj>
              </mc:Choice>
              <mc:Fallback>
                <p:oleObj name="Equation" r:id="rId3" imgW="812447" imgH="203112"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8968" y="2313542"/>
                        <a:ext cx="2006644" cy="495759"/>
                      </a:xfrm>
                      <a:prstGeom prst="rect">
                        <a:avLst/>
                      </a:prstGeom>
                      <a:noFill/>
                    </p:spPr>
                  </p:pic>
                </p:oleObj>
              </mc:Fallback>
            </mc:AlternateContent>
          </a:graphicData>
        </a:graphic>
      </p:graphicFrame>
      <p:sp>
        <p:nvSpPr>
          <p:cNvPr id="8" name="Rectangle 6"/>
          <p:cNvSpPr>
            <a:spLocks noChangeArrowheads="1"/>
          </p:cNvSpPr>
          <p:nvPr/>
        </p:nvSpPr>
        <p:spPr bwMode="auto">
          <a:xfrm>
            <a:off x="5365350" y="2089623"/>
            <a:ext cx="2709373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1799689193"/>
              </p:ext>
            </p:extLst>
          </p:nvPr>
        </p:nvGraphicFramePr>
        <p:xfrm>
          <a:off x="5365351" y="2089623"/>
          <a:ext cx="1079516" cy="1439355"/>
        </p:xfrm>
        <a:graphic>
          <a:graphicData uri="http://schemas.openxmlformats.org/presentationml/2006/ole">
            <mc:AlternateContent xmlns:mc="http://schemas.openxmlformats.org/markup-compatibility/2006">
              <mc:Choice xmlns:v="urn:schemas-microsoft-com:vml" Requires="v">
                <p:oleObj spid="_x0000_s7207" name="Equation" r:id="rId5" imgW="482391" imgH="647419" progId="Equation.3">
                  <p:embed/>
                </p:oleObj>
              </mc:Choice>
              <mc:Fallback>
                <p:oleObj name="Equation" r:id="rId5" imgW="482391" imgH="647419"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5351" y="2089623"/>
                        <a:ext cx="1079516" cy="1439355"/>
                      </a:xfrm>
                      <a:prstGeom prst="rect">
                        <a:avLst/>
                      </a:prstGeom>
                      <a:noFill/>
                    </p:spPr>
                  </p:pic>
                </p:oleObj>
              </mc:Fallback>
            </mc:AlternateContent>
          </a:graphicData>
        </a:graphic>
      </p:graphicFrame>
      <p:sp>
        <p:nvSpPr>
          <p:cNvPr id="10" name="TextBox 9"/>
          <p:cNvSpPr txBox="1"/>
          <p:nvPr/>
        </p:nvSpPr>
        <p:spPr>
          <a:xfrm>
            <a:off x="2494278" y="2886419"/>
            <a:ext cx="1797223" cy="369332"/>
          </a:xfrm>
          <a:prstGeom prst="rect">
            <a:avLst/>
          </a:prstGeom>
          <a:noFill/>
        </p:spPr>
        <p:txBody>
          <a:bodyPr wrap="none" rtlCol="0">
            <a:spAutoFit/>
          </a:bodyPr>
          <a:lstStyle/>
          <a:p>
            <a:r>
              <a:rPr lang="en-US" b="1" dirty="0" smtClean="0"/>
              <a:t>Single row (1×m)</a:t>
            </a:r>
            <a:endParaRPr lang="en-US" b="1" dirty="0"/>
          </a:p>
        </p:txBody>
      </p:sp>
      <p:sp>
        <p:nvSpPr>
          <p:cNvPr id="11" name="TextBox 10"/>
          <p:cNvSpPr txBox="1"/>
          <p:nvPr/>
        </p:nvSpPr>
        <p:spPr>
          <a:xfrm>
            <a:off x="6516544" y="2473951"/>
            <a:ext cx="2068643" cy="369332"/>
          </a:xfrm>
          <a:prstGeom prst="rect">
            <a:avLst/>
          </a:prstGeom>
          <a:noFill/>
        </p:spPr>
        <p:txBody>
          <a:bodyPr wrap="none" rtlCol="0">
            <a:spAutoFit/>
          </a:bodyPr>
          <a:lstStyle/>
          <a:p>
            <a:r>
              <a:rPr lang="en-US" b="1" dirty="0" smtClean="0"/>
              <a:t>Single column (n×1)</a:t>
            </a:r>
            <a:endParaRPr lang="en-US" b="1" dirty="0"/>
          </a:p>
        </p:txBody>
      </p:sp>
      <p:sp>
        <p:nvSpPr>
          <p:cNvPr id="12" name="Rectangle 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288629559"/>
              </p:ext>
            </p:extLst>
          </p:nvPr>
        </p:nvGraphicFramePr>
        <p:xfrm>
          <a:off x="9771961" y="1641514"/>
          <a:ext cx="1556064" cy="1150134"/>
        </p:xfrm>
        <a:graphic>
          <a:graphicData uri="http://schemas.openxmlformats.org/presentationml/2006/ole">
            <mc:AlternateContent xmlns:mc="http://schemas.openxmlformats.org/markup-compatibility/2006">
              <mc:Choice xmlns:v="urn:schemas-microsoft-com:vml" Requires="v">
                <p:oleObj spid="_x0000_s7208" name="Equation" r:id="rId7" imgW="876300" imgH="647700" progId="Equation.3">
                  <p:embed/>
                </p:oleObj>
              </mc:Choice>
              <mc:Fallback>
                <p:oleObj name="Equation" r:id="rId7" imgW="876300" imgH="647700"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71961" y="1641514"/>
                        <a:ext cx="1556064" cy="1150134"/>
                      </a:xfrm>
                      <a:prstGeom prst="rect">
                        <a:avLst/>
                      </a:prstGeom>
                      <a:noFill/>
                    </p:spPr>
                  </p:pic>
                </p:oleObj>
              </mc:Fallback>
            </mc:AlternateContent>
          </a:graphicData>
        </a:graphic>
      </p:graphicFrame>
      <p:sp>
        <p:nvSpPr>
          <p:cNvPr id="14" name="TextBox 13"/>
          <p:cNvSpPr txBox="1"/>
          <p:nvPr/>
        </p:nvSpPr>
        <p:spPr>
          <a:xfrm>
            <a:off x="8845828" y="2982113"/>
            <a:ext cx="3346172" cy="369332"/>
          </a:xfrm>
          <a:prstGeom prst="rect">
            <a:avLst/>
          </a:prstGeom>
          <a:noFill/>
        </p:spPr>
        <p:txBody>
          <a:bodyPr wrap="none" rtlCol="0">
            <a:spAutoFit/>
          </a:bodyPr>
          <a:lstStyle/>
          <a:p>
            <a:r>
              <a:rPr lang="en-US" b="1" dirty="0" smtClean="0"/>
              <a:t>Multiple row and column (</a:t>
            </a:r>
            <a:r>
              <a:rPr lang="en-US" b="1" dirty="0" err="1" smtClean="0"/>
              <a:t>n×m</a:t>
            </a:r>
            <a:r>
              <a:rPr lang="en-US" b="1" dirty="0" smtClean="0"/>
              <a:t>)</a:t>
            </a:r>
            <a:endParaRPr lang="en-US" b="1" dirty="0"/>
          </a:p>
        </p:txBody>
      </p:sp>
      <p:sp>
        <p:nvSpPr>
          <p:cNvPr id="15" name="Rectangle 10"/>
          <p:cNvSpPr>
            <a:spLocks noChangeArrowheads="1"/>
          </p:cNvSpPr>
          <p:nvPr/>
        </p:nvSpPr>
        <p:spPr bwMode="auto">
          <a:xfrm>
            <a:off x="2078712" y="3827980"/>
            <a:ext cx="1449088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6" name="Object 15"/>
          <p:cNvGraphicFramePr>
            <a:graphicFrameLocks noChangeAspect="1"/>
          </p:cNvGraphicFramePr>
          <p:nvPr>
            <p:extLst>
              <p:ext uri="{D42A27DB-BD31-4B8C-83A1-F6EECF244321}">
                <p14:modId xmlns:p14="http://schemas.microsoft.com/office/powerpoint/2010/main" val="4229554025"/>
              </p:ext>
            </p:extLst>
          </p:nvPr>
        </p:nvGraphicFramePr>
        <p:xfrm>
          <a:off x="2078712" y="3827981"/>
          <a:ext cx="5813268" cy="1008424"/>
        </p:xfrm>
        <a:graphic>
          <a:graphicData uri="http://schemas.openxmlformats.org/presentationml/2006/ole">
            <mc:AlternateContent xmlns:mc="http://schemas.openxmlformats.org/markup-compatibility/2006">
              <mc:Choice xmlns:v="urn:schemas-microsoft-com:vml" Requires="v">
                <p:oleObj spid="_x0000_s7209" name="Equation" r:id="rId9" imgW="3733800" imgH="647700" progId="Equation.3">
                  <p:embed/>
                </p:oleObj>
              </mc:Choice>
              <mc:Fallback>
                <p:oleObj name="Equation" r:id="rId9" imgW="3733800" imgH="647700" progId="Equation.3">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78712" y="3827981"/>
                        <a:ext cx="5813268" cy="1008424"/>
                      </a:xfrm>
                      <a:prstGeom prst="rect">
                        <a:avLst/>
                      </a:prstGeom>
                      <a:noFill/>
                    </p:spPr>
                  </p:pic>
                </p:oleObj>
              </mc:Fallback>
            </mc:AlternateContent>
          </a:graphicData>
        </a:graphic>
      </p:graphicFrame>
      <p:sp>
        <p:nvSpPr>
          <p:cNvPr id="17" name="Rectangle 12"/>
          <p:cNvSpPr>
            <a:spLocks noChangeArrowheads="1"/>
          </p:cNvSpPr>
          <p:nvPr/>
        </p:nvSpPr>
        <p:spPr bwMode="auto">
          <a:xfrm>
            <a:off x="2078711" y="5343986"/>
            <a:ext cx="1310424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8" name="Object 17"/>
          <p:cNvGraphicFramePr>
            <a:graphicFrameLocks noChangeAspect="1"/>
          </p:cNvGraphicFramePr>
          <p:nvPr>
            <p:extLst>
              <p:ext uri="{D42A27DB-BD31-4B8C-83A1-F6EECF244321}">
                <p14:modId xmlns:p14="http://schemas.microsoft.com/office/powerpoint/2010/main" val="3209471140"/>
              </p:ext>
            </p:extLst>
          </p:nvPr>
        </p:nvGraphicFramePr>
        <p:xfrm>
          <a:off x="2078712" y="5343986"/>
          <a:ext cx="9309028" cy="957661"/>
        </p:xfrm>
        <a:graphic>
          <a:graphicData uri="http://schemas.openxmlformats.org/presentationml/2006/ole">
            <mc:AlternateContent xmlns:mc="http://schemas.openxmlformats.org/markup-compatibility/2006">
              <mc:Choice xmlns:v="urn:schemas-microsoft-com:vml" Requires="v">
                <p:oleObj spid="_x0000_s7210" name="Equation" r:id="rId11" imgW="6299200" imgH="647700" progId="Equation.3">
                  <p:embed/>
                </p:oleObj>
              </mc:Choice>
              <mc:Fallback>
                <p:oleObj name="Equation" r:id="rId11" imgW="6299200" imgH="647700" progId="Equation.3">
                  <p:embed/>
                  <p:pic>
                    <p:nvPicPr>
                      <p:cNvPr id="0"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78712" y="5343986"/>
                        <a:ext cx="9309028" cy="957661"/>
                      </a:xfrm>
                      <a:prstGeom prst="rect">
                        <a:avLst/>
                      </a:prstGeom>
                      <a:noFill/>
                    </p:spPr>
                  </p:pic>
                </p:oleObj>
              </mc:Fallback>
            </mc:AlternateContent>
          </a:graphicData>
        </a:graphic>
      </p:graphicFrame>
      <p:sp>
        <p:nvSpPr>
          <p:cNvPr id="19" name="TextBox 18"/>
          <p:cNvSpPr txBox="1"/>
          <p:nvPr/>
        </p:nvSpPr>
        <p:spPr>
          <a:xfrm>
            <a:off x="8458402" y="4239510"/>
            <a:ext cx="1870512" cy="369332"/>
          </a:xfrm>
          <a:prstGeom prst="rect">
            <a:avLst/>
          </a:prstGeom>
          <a:noFill/>
        </p:spPr>
        <p:txBody>
          <a:bodyPr wrap="none" rtlCol="0">
            <a:spAutoFit/>
          </a:bodyPr>
          <a:lstStyle/>
          <a:p>
            <a:r>
              <a:rPr lang="en-US" b="1" dirty="0" smtClean="0"/>
              <a:t>Multiple matrices</a:t>
            </a:r>
            <a:endParaRPr lang="en-US" b="1" dirty="0"/>
          </a:p>
        </p:txBody>
      </p:sp>
      <p:sp>
        <p:nvSpPr>
          <p:cNvPr id="20" name="TextBox 19"/>
          <p:cNvSpPr txBox="1"/>
          <p:nvPr/>
        </p:nvSpPr>
        <p:spPr>
          <a:xfrm>
            <a:off x="9393658" y="6079129"/>
            <a:ext cx="1336007" cy="369332"/>
          </a:xfrm>
          <a:prstGeom prst="rect">
            <a:avLst/>
          </a:prstGeom>
          <a:noFill/>
        </p:spPr>
        <p:txBody>
          <a:bodyPr wrap="none" rtlCol="0">
            <a:spAutoFit/>
          </a:bodyPr>
          <a:lstStyle/>
          <a:p>
            <a:r>
              <a:rPr lang="en-US" b="1" dirty="0" smtClean="0"/>
              <a:t>Dot product</a:t>
            </a:r>
            <a:endParaRPr lang="en-US" b="1" dirty="0"/>
          </a:p>
        </p:txBody>
      </p:sp>
    </p:spTree>
    <p:extLst>
      <p:ext uri="{BB962C8B-B14F-4D97-AF65-F5344CB8AC3E}">
        <p14:creationId xmlns:p14="http://schemas.microsoft.com/office/powerpoint/2010/main" val="1860499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endParaRPr lang="en-US"/>
          </a:p>
        </p:txBody>
      </p:sp>
      <p:sp>
        <p:nvSpPr>
          <p:cNvPr id="7" name="Subtitle 6"/>
          <p:cNvSpPr>
            <a:spLocks noGrp="1"/>
          </p:cNvSpPr>
          <p:nvPr>
            <p:ph type="subTitle" idx="1"/>
          </p:nvPr>
        </p:nvSpPr>
        <p:spPr/>
        <p:txBody>
          <a:bodyPr/>
          <a:lstStyle/>
          <a:p>
            <a:endParaRPr lang="en-US"/>
          </a:p>
        </p:txBody>
      </p:sp>
      <p:pic>
        <p:nvPicPr>
          <p:cNvPr id="9" name="Picture 8"/>
          <p:cNvPicPr>
            <a:picLocks noChangeAspect="1"/>
          </p:cNvPicPr>
          <p:nvPr/>
        </p:nvPicPr>
        <p:blipFill>
          <a:blip r:embed="rId2"/>
          <a:stretch>
            <a:fillRect/>
          </a:stretch>
        </p:blipFill>
        <p:spPr>
          <a:xfrm>
            <a:off x="806449" y="490679"/>
            <a:ext cx="10579101" cy="5876641"/>
          </a:xfrm>
          <a:prstGeom prst="rect">
            <a:avLst/>
          </a:prstGeom>
        </p:spPr>
      </p:pic>
    </p:spTree>
    <p:extLst>
      <p:ext uri="{BB962C8B-B14F-4D97-AF65-F5344CB8AC3E}">
        <p14:creationId xmlns:p14="http://schemas.microsoft.com/office/powerpoint/2010/main" val="3879142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endParaRPr lang="en-US"/>
          </a:p>
        </p:txBody>
      </p:sp>
      <p:sp>
        <p:nvSpPr>
          <p:cNvPr id="6" name="Subtitle 5"/>
          <p:cNvSpPr>
            <a:spLocks noGrp="1"/>
          </p:cNvSpPr>
          <p:nvPr>
            <p:ph type="subTitle" idx="1"/>
          </p:nvPr>
        </p:nvSpPr>
        <p:spPr/>
        <p:txBody>
          <a:bodyPr/>
          <a:lstStyle/>
          <a:p>
            <a:endParaRPr lang="en-US"/>
          </a:p>
        </p:txBody>
      </p:sp>
      <p:pic>
        <p:nvPicPr>
          <p:cNvPr id="8" name="Picture 7"/>
          <p:cNvPicPr>
            <a:picLocks noChangeAspect="1"/>
          </p:cNvPicPr>
          <p:nvPr/>
        </p:nvPicPr>
        <p:blipFill>
          <a:blip r:embed="rId2"/>
          <a:stretch>
            <a:fillRect/>
          </a:stretch>
        </p:blipFill>
        <p:spPr>
          <a:xfrm>
            <a:off x="806449" y="490679"/>
            <a:ext cx="10579101" cy="5876641"/>
          </a:xfrm>
          <a:prstGeom prst="rect">
            <a:avLst/>
          </a:prstGeom>
        </p:spPr>
      </p:pic>
    </p:spTree>
    <p:extLst>
      <p:ext uri="{BB962C8B-B14F-4D97-AF65-F5344CB8AC3E}">
        <p14:creationId xmlns:p14="http://schemas.microsoft.com/office/powerpoint/2010/main" val="10600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Stages of communications</a:t>
            </a:r>
            <a:endParaRPr lang="en-US" b="1" dirty="0">
              <a:solidFill>
                <a:srgbClr val="C00000"/>
              </a:solidFill>
            </a:endParaRPr>
          </a:p>
        </p:txBody>
      </p:sp>
      <p:sp>
        <p:nvSpPr>
          <p:cNvPr id="3" name="Content Placeholder 2"/>
          <p:cNvSpPr>
            <a:spLocks noGrp="1"/>
          </p:cNvSpPr>
          <p:nvPr>
            <p:ph idx="1"/>
          </p:nvPr>
        </p:nvSpPr>
        <p:spPr/>
        <p:txBody>
          <a:bodyPr>
            <a:normAutofit fontScale="85000" lnSpcReduction="20000"/>
          </a:bodyPr>
          <a:lstStyle/>
          <a:p>
            <a:r>
              <a:rPr lang="en-US" b="1" dirty="0" smtClean="0"/>
              <a:t>Foundation</a:t>
            </a:r>
            <a:r>
              <a:rPr lang="en-US" dirty="0" smtClean="0"/>
              <a:t>. This was the foundation of electrical engineering and radio wave transmission, and owes a great deal to the founding fathers of electrical engineering such as Coulomb, Ampère, Ohm, Gauss, Faraday, Henry and Maxwell, who laid down the basic principles of electrical engineering. </a:t>
            </a:r>
          </a:p>
          <a:p>
            <a:r>
              <a:rPr lang="en-US" b="1" dirty="0" smtClean="0"/>
              <a:t>Electronics revolution</a:t>
            </a:r>
            <a:r>
              <a:rPr lang="en-US" dirty="0" smtClean="0"/>
              <a:t>. This brought increased reliability, improved operations, improved sensitization and increased miniaturization. </a:t>
            </a:r>
          </a:p>
          <a:p>
            <a:r>
              <a:rPr lang="en-US" b="1" dirty="0" smtClean="0"/>
              <a:t>Desktop computer revolution</a:t>
            </a:r>
            <a:r>
              <a:rPr lang="en-US" dirty="0" smtClean="0"/>
              <a:t>. This accelerated the usage of digital communication and has finally integrated all forms of electronic communications: text, speech, images and video.</a:t>
            </a:r>
          </a:p>
          <a:p>
            <a:r>
              <a:rPr lang="en-US" b="1" dirty="0" smtClean="0"/>
              <a:t>Modern communication</a:t>
            </a:r>
            <a:r>
              <a:rPr lang="en-US" dirty="0" smtClean="0"/>
              <a:t>. This increased the ways of connections, and has steadily increased the speed of the connection, such as from satellite communications, local area networks and digital networks. Along with the integration of text, speech, images and video has came the integration of different type’s carriers.</a:t>
            </a:r>
          </a:p>
          <a:p>
            <a:endParaRPr lang="en-US" dirty="0"/>
          </a:p>
        </p:txBody>
      </p:sp>
    </p:spTree>
    <p:extLst>
      <p:ext uri="{BB962C8B-B14F-4D97-AF65-F5344CB8AC3E}">
        <p14:creationId xmlns:p14="http://schemas.microsoft.com/office/powerpoint/2010/main" val="3064886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idx="1"/>
          </p:nvPr>
        </p:nvSpPr>
        <p:spPr/>
        <p:txBody>
          <a:bodyPr>
            <a:normAutofit/>
          </a:bodyPr>
          <a:lstStyle/>
          <a:p>
            <a:r>
              <a:rPr lang="en-US" dirty="0" smtClean="0"/>
              <a:t>Automated telephone switching. </a:t>
            </a:r>
          </a:p>
          <a:p>
            <a:r>
              <a:rPr lang="en-US" dirty="0" smtClean="0"/>
              <a:t>Radio transmission. </a:t>
            </a:r>
          </a:p>
          <a:p>
            <a:r>
              <a:rPr lang="en-US" dirty="0" smtClean="0"/>
              <a:t>Trans-continental cables.</a:t>
            </a:r>
          </a:p>
          <a:p>
            <a:r>
              <a:rPr lang="en-US" dirty="0" smtClean="0"/>
              <a:t>Satellites. </a:t>
            </a:r>
          </a:p>
          <a:p>
            <a:r>
              <a:rPr lang="en-US" dirty="0" smtClean="0"/>
              <a:t>Digital transmission and coding. </a:t>
            </a:r>
          </a:p>
          <a:p>
            <a:r>
              <a:rPr lang="en-US" dirty="0" smtClean="0"/>
              <a:t>Fiber-optic transmissions. </a:t>
            </a:r>
          </a:p>
          <a:p>
            <a:r>
              <a:rPr lang="en-US" dirty="0" smtClean="0"/>
              <a:t>The Internet.</a:t>
            </a:r>
            <a:endParaRPr lang="en-US" dirty="0"/>
          </a:p>
        </p:txBody>
      </p:sp>
    </p:spTree>
    <p:extLst>
      <p:ext uri="{BB962C8B-B14F-4D97-AF65-F5344CB8AC3E}">
        <p14:creationId xmlns:p14="http://schemas.microsoft.com/office/powerpoint/2010/main" val="1302764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endParaRPr lang="en-US" dirty="0"/>
          </a:p>
        </p:txBody>
      </p:sp>
      <p:sp>
        <p:nvSpPr>
          <p:cNvPr id="5" name="Subtitle 4"/>
          <p:cNvSpPr>
            <a:spLocks noGrp="1"/>
          </p:cNvSpPr>
          <p:nvPr>
            <p:ph type="subTitle" idx="1"/>
          </p:nvPr>
        </p:nvSpPr>
        <p:spPr/>
        <p:txBody>
          <a:bodyPr/>
          <a:lstStyle/>
          <a:p>
            <a:endParaRPr lang="en-US"/>
          </a:p>
        </p:txBody>
      </p:sp>
      <p:pic>
        <p:nvPicPr>
          <p:cNvPr id="7" name="Picture 6"/>
          <p:cNvPicPr>
            <a:picLocks noChangeAspect="1"/>
          </p:cNvPicPr>
          <p:nvPr/>
        </p:nvPicPr>
        <p:blipFill>
          <a:blip r:embed="rId2"/>
          <a:stretch>
            <a:fillRect/>
          </a:stretch>
        </p:blipFill>
        <p:spPr>
          <a:xfrm>
            <a:off x="806449" y="490679"/>
            <a:ext cx="10579101" cy="5876641"/>
          </a:xfrm>
          <a:prstGeom prst="rect">
            <a:avLst/>
          </a:prstGeom>
        </p:spPr>
      </p:pic>
    </p:spTree>
    <p:extLst>
      <p:ext uri="{BB962C8B-B14F-4D97-AF65-F5344CB8AC3E}">
        <p14:creationId xmlns:p14="http://schemas.microsoft.com/office/powerpoint/2010/main" val="462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 Bit rates</a:t>
            </a:r>
            <a:endParaRPr lang="en-US" dirty="0"/>
          </a:p>
        </p:txBody>
      </p:sp>
      <p:sp>
        <p:nvSpPr>
          <p:cNvPr id="3" name="Content Placeholder 2"/>
          <p:cNvSpPr>
            <a:spLocks noGrp="1"/>
          </p:cNvSpPr>
          <p:nvPr>
            <p:ph idx="1"/>
          </p:nvPr>
        </p:nvSpPr>
        <p:spPr/>
        <p:txBody>
          <a:bodyPr/>
          <a:lstStyle/>
          <a:p>
            <a:pPr marL="0" indent="0">
              <a:buNone/>
            </a:pPr>
            <a:r>
              <a:rPr lang="en-US" b="1" dirty="0" smtClean="0">
                <a:solidFill>
                  <a:srgbClr val="C00000"/>
                </a:solidFill>
              </a:rPr>
              <a:t>Human teletype:</a:t>
            </a:r>
          </a:p>
          <a:p>
            <a:r>
              <a:rPr lang="en-US" dirty="0" smtClean="0"/>
              <a:t>Transfer </a:t>
            </a:r>
            <a:r>
              <a:rPr lang="en-US" dirty="0"/>
              <a:t>rate = 7.5 (characters per second) x 8 (bits per character) = </a:t>
            </a:r>
            <a:r>
              <a:rPr lang="en-US" b="1" dirty="0"/>
              <a:t>60 </a:t>
            </a:r>
            <a:r>
              <a:rPr lang="en-US" b="1" dirty="0" smtClean="0"/>
              <a:t>bps</a:t>
            </a:r>
          </a:p>
          <a:p>
            <a:r>
              <a:rPr lang="en-US" b="1" dirty="0" smtClean="0"/>
              <a:t>120 bps, 240bps, 480bps, 960bps, ...</a:t>
            </a:r>
          </a:p>
          <a:p>
            <a:endParaRPr lang="en-US" b="1" dirty="0"/>
          </a:p>
          <a:p>
            <a:pPr marL="0" indent="0">
              <a:buNone/>
            </a:pPr>
            <a:r>
              <a:rPr lang="en-US" b="1" dirty="0" smtClean="0">
                <a:solidFill>
                  <a:srgbClr val="C00000"/>
                </a:solidFill>
              </a:rPr>
              <a:t>Telephone network </a:t>
            </a:r>
            <a:r>
              <a:rPr lang="en-US" dirty="0" smtClean="0">
                <a:solidFill>
                  <a:srgbClr val="C00000"/>
                </a:solidFill>
              </a:rPr>
              <a:t>...</a:t>
            </a:r>
          </a:p>
          <a:p>
            <a:r>
              <a:rPr lang="en-US" dirty="0" smtClean="0"/>
              <a:t>64 kbps ... 8 bits per sample at 8 kHz.</a:t>
            </a:r>
            <a:endParaRPr lang="en-US" dirty="0"/>
          </a:p>
          <a:p>
            <a:endParaRPr lang="en-US" dirty="0"/>
          </a:p>
        </p:txBody>
      </p:sp>
    </p:spTree>
    <p:extLst>
      <p:ext uri="{BB962C8B-B14F-4D97-AF65-F5344CB8AC3E}">
        <p14:creationId xmlns:p14="http://schemas.microsoft.com/office/powerpoint/2010/main" val="2163966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Variations in Communication Systems</a:t>
            </a:r>
            <a:endParaRPr lang="en-US" dirty="0"/>
          </a:p>
        </p:txBody>
      </p:sp>
      <p:sp>
        <p:nvSpPr>
          <p:cNvPr id="3" name="Content Placeholder 2"/>
          <p:cNvSpPr>
            <a:spLocks noGrp="1"/>
          </p:cNvSpPr>
          <p:nvPr>
            <p:ph idx="1"/>
          </p:nvPr>
        </p:nvSpPr>
        <p:spPr/>
        <p:txBody>
          <a:bodyPr>
            <a:normAutofit/>
          </a:bodyPr>
          <a:lstStyle/>
          <a:p>
            <a:r>
              <a:rPr lang="en-US" dirty="0" smtClean="0"/>
              <a:t>Bandwidth contention, bandwidth sharing or reserved bandwidth. </a:t>
            </a:r>
          </a:p>
          <a:p>
            <a:r>
              <a:rPr lang="en-US" dirty="0" smtClean="0"/>
              <a:t>Virtual path, dedicated line or datagram. </a:t>
            </a:r>
          </a:p>
          <a:p>
            <a:r>
              <a:rPr lang="en-US" dirty="0" smtClean="0"/>
              <a:t>Global addressing, local addressing or no addressing. </a:t>
            </a:r>
            <a:endParaRPr lang="en-US" dirty="0"/>
          </a:p>
        </p:txBody>
      </p:sp>
    </p:spTree>
    <p:extLst>
      <p:ext uri="{BB962C8B-B14F-4D97-AF65-F5344CB8AC3E}">
        <p14:creationId xmlns:p14="http://schemas.microsoft.com/office/powerpoint/2010/main" val="971172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Mechanisms</a:t>
            </a:r>
            <a:endParaRPr lang="en-US" dirty="0"/>
          </a:p>
        </p:txBody>
      </p:sp>
      <p:sp>
        <p:nvSpPr>
          <p:cNvPr id="3" name="Content Placeholder 2"/>
          <p:cNvSpPr>
            <a:spLocks noGrp="1"/>
          </p:cNvSpPr>
          <p:nvPr>
            <p:ph idx="1"/>
          </p:nvPr>
        </p:nvSpPr>
        <p:spPr/>
        <p:txBody>
          <a:bodyPr/>
          <a:lstStyle/>
          <a:p>
            <a:pPr lvl="0"/>
            <a:r>
              <a:rPr lang="en-GB" b="1" dirty="0"/>
              <a:t>Simplex communication.</a:t>
            </a:r>
            <a:r>
              <a:rPr lang="en-GB" dirty="0"/>
              <a:t> Only one device can communicate with the other, and thus only requires handshaking lines for one direction.</a:t>
            </a:r>
            <a:endParaRPr lang="en-US" dirty="0"/>
          </a:p>
          <a:p>
            <a:pPr lvl="0"/>
            <a:r>
              <a:rPr lang="en-GB" b="1" dirty="0"/>
              <a:t>Half-duplex communication.</a:t>
            </a:r>
            <a:r>
              <a:rPr lang="en-GB" dirty="0"/>
              <a:t> This allows communications from one device to the other, in any direction, and thus requires handshaking for either direction.</a:t>
            </a:r>
            <a:endParaRPr lang="en-US" dirty="0"/>
          </a:p>
          <a:p>
            <a:pPr lvl="0"/>
            <a:r>
              <a:rPr lang="en-GB" b="1" dirty="0"/>
              <a:t>Full-duplex communications.</a:t>
            </a:r>
            <a:r>
              <a:rPr lang="en-GB" dirty="0"/>
              <a:t> This allows communication from one device to another, in either direction, at the same time. A good example of this is in a telephone system, where a caller can send and receive at the same time. This requires separate transmit and receive data lines, and separate handshaking for either direction.</a:t>
            </a:r>
            <a:endParaRPr lang="en-US" dirty="0"/>
          </a:p>
          <a:p>
            <a:endParaRPr lang="en-US" dirty="0"/>
          </a:p>
        </p:txBody>
      </p:sp>
    </p:spTree>
    <p:extLst>
      <p:ext uri="{BB962C8B-B14F-4D97-AF65-F5344CB8AC3E}">
        <p14:creationId xmlns:p14="http://schemas.microsoft.com/office/powerpoint/2010/main" val="4033773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Serial or Parallel?</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372" y="1205945"/>
            <a:ext cx="7673995" cy="549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31938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91</TotalTime>
  <Words>449</Words>
  <Application>Microsoft Office PowerPoint</Application>
  <PresentationFormat>Widescreen</PresentationFormat>
  <Paragraphs>58</Paragraphs>
  <Slides>19</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6" baseType="lpstr">
      <vt:lpstr>AGaramond</vt:lpstr>
      <vt:lpstr>Arial</vt:lpstr>
      <vt:lpstr>Calibri</vt:lpstr>
      <vt:lpstr>Calibri Light</vt:lpstr>
      <vt:lpstr>Times New Roman</vt:lpstr>
      <vt:lpstr>Office Theme</vt:lpstr>
      <vt:lpstr>Equation</vt:lpstr>
      <vt:lpstr>PowerPoint Presentation</vt:lpstr>
      <vt:lpstr>PowerPoint Presentation</vt:lpstr>
      <vt:lpstr>Stages of communications</vt:lpstr>
      <vt:lpstr>History</vt:lpstr>
      <vt:lpstr>PowerPoint Presentation</vt:lpstr>
      <vt:lpstr>Base Bit rates</vt:lpstr>
      <vt:lpstr>Variations in Communication Systems</vt:lpstr>
      <vt:lpstr>Communication Mechanisms</vt:lpstr>
      <vt:lpstr>Serial or Parallel?</vt:lpstr>
      <vt:lpstr>Data Transfer Rate</vt:lpstr>
      <vt:lpstr>Introduction</vt:lpstr>
      <vt:lpstr>Binary and Hex</vt:lpstr>
      <vt:lpstr>Boolean Logic Operations</vt:lpstr>
      <vt:lpstr>Bit shifts</vt:lpstr>
      <vt:lpstr>Bit masking</vt:lpstr>
      <vt:lpstr>Logic gates</vt:lpstr>
      <vt:lpstr>Introduction</vt:lpstr>
      <vt:lpstr>Matrix operations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dc:title>
  <dc:creator>Bill Buchanan</dc:creator>
  <cp:lastModifiedBy>Bill Buchanan</cp:lastModifiedBy>
  <cp:revision>10</cp:revision>
  <dcterms:created xsi:type="dcterms:W3CDTF">2016-01-24T16:49:18Z</dcterms:created>
  <dcterms:modified xsi:type="dcterms:W3CDTF">2016-02-12T15:54:45Z</dcterms:modified>
</cp:coreProperties>
</file>