
<file path=[Content_Types].xml><?xml version="1.0" encoding="utf-8"?>
<Types xmlns="http://schemas.openxmlformats.org/package/2006/content-types">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0" r:id="rId4"/>
    <p:sldId id="261" r:id="rId5"/>
    <p:sldId id="262" r:id="rId6"/>
    <p:sldId id="263" r:id="rId7"/>
    <p:sldId id="267" r:id="rId8"/>
    <p:sldId id="264" r:id="rId9"/>
    <p:sldId id="265" r:id="rId10"/>
    <p:sldId id="266"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0" autoAdjust="0"/>
    <p:restoredTop sz="95441" autoAdjust="0"/>
  </p:normalViewPr>
  <p:slideViewPr>
    <p:cSldViewPr snapToGrid="0">
      <p:cViewPr varScale="1">
        <p:scale>
          <a:sx n="70" d="100"/>
          <a:sy n="70" d="100"/>
        </p:scale>
        <p:origin x="60"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95614-7DB3-400A-94E1-7DDE658D59A6}" type="datetimeFigureOut">
              <a:rPr lang="en-US" smtClean="0"/>
              <a:t>30-Jan-16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7B180-79D9-4718-A4C5-6330E68AFB33}" type="slidenum">
              <a:rPr lang="en-US" smtClean="0"/>
              <a:t>‹#›</a:t>
            </a:fld>
            <a:endParaRPr lang="en-US"/>
          </a:p>
        </p:txBody>
      </p:sp>
    </p:spTree>
    <p:extLst>
      <p:ext uri="{BB962C8B-B14F-4D97-AF65-F5344CB8AC3E}">
        <p14:creationId xmlns:p14="http://schemas.microsoft.com/office/powerpoint/2010/main" val="45931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4474B5-CB29-443D-9B56-FC7FAC9A7915}" type="datetimeFigureOut">
              <a:rPr lang="en-US" smtClean="0"/>
              <a:t>30-Jan-16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2090852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474B5-CB29-443D-9B56-FC7FAC9A7915}" type="datetimeFigureOut">
              <a:rPr lang="en-US" smtClean="0"/>
              <a:t>30-Jan-16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308363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474B5-CB29-443D-9B56-FC7FAC9A7915}" type="datetimeFigureOut">
              <a:rPr lang="en-US" smtClean="0"/>
              <a:t>30-Jan-16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310284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474B5-CB29-443D-9B56-FC7FAC9A7915}" type="datetimeFigureOut">
              <a:rPr lang="en-US" smtClean="0"/>
              <a:t>30-Jan-16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147964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4474B5-CB29-443D-9B56-FC7FAC9A7915}" type="datetimeFigureOut">
              <a:rPr lang="en-US" smtClean="0"/>
              <a:t>30-Jan-16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210844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4474B5-CB29-443D-9B56-FC7FAC9A7915}" type="datetimeFigureOut">
              <a:rPr lang="en-US" smtClean="0"/>
              <a:t>30-Jan-16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147390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4474B5-CB29-443D-9B56-FC7FAC9A7915}" type="datetimeFigureOut">
              <a:rPr lang="en-US" smtClean="0"/>
              <a:t>30-Jan-16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3102639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4474B5-CB29-443D-9B56-FC7FAC9A7915}" type="datetimeFigureOut">
              <a:rPr lang="en-US" smtClean="0"/>
              <a:t>30-Jan-16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54460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474B5-CB29-443D-9B56-FC7FAC9A7915}" type="datetimeFigureOut">
              <a:rPr lang="en-US" smtClean="0"/>
              <a:t>30-Jan-16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263779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4474B5-CB29-443D-9B56-FC7FAC9A7915}" type="datetimeFigureOut">
              <a:rPr lang="en-US" smtClean="0"/>
              <a:t>30-Jan-16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376922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4474B5-CB29-443D-9B56-FC7FAC9A7915}" type="datetimeFigureOut">
              <a:rPr lang="en-US" smtClean="0"/>
              <a:t>30-Jan-16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123348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474B5-CB29-443D-9B56-FC7FAC9A7915}" type="datetimeFigureOut">
              <a:rPr lang="en-US" smtClean="0"/>
              <a:t>30-Jan-16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B41E7-C6DB-4E8F-B9D5-B53F113C38D6}" type="slidenum">
              <a:rPr lang="en-US" smtClean="0"/>
              <a:t>‹#›</a:t>
            </a:fld>
            <a:endParaRPr lang="en-US"/>
          </a:p>
        </p:txBody>
      </p:sp>
    </p:spTree>
    <p:extLst>
      <p:ext uri="{BB962C8B-B14F-4D97-AF65-F5344CB8AC3E}">
        <p14:creationId xmlns:p14="http://schemas.microsoft.com/office/powerpoint/2010/main" val="395505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asecuritysite.com/comms/lz?text=Cows%20graze%20in%20groves%20on%20grass%20which%20grows%20in%20grooves%20in%20grov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hyperlink" Target="http://asecuritysite.com/comms/huff?text=eeeeeeeeeeeeeeeeeeeeeeeeeeeeeeeeeeeeeeeeeeeeeeeeeeeeeeeeeiiiiiiiiiiiiiiiiiiiiiiiiiiiiiiiiiiiiiiiiiiiiiiiiiiioooooooooooooooooooooooooooooooooppppppppppppppppppppbbbbbbbbbbbbccc" TargetMode="External"/><Relationship Id="rId5" Type="http://schemas.openxmlformats.org/officeDocument/2006/relationships/image" Target="../media/image6.emf"/><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securitysite.com/comms/huff?text=11111111111111111111111111111111110000000000000000000002222222222222223333333333333344444556" TargetMode="Externa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asecuritysite.com/comms/huff?text=peter%20piper%20picked%20a%20picked%20pepp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hyperlink" Target="https://asecuritysite.com/comms/lz" TargetMode="Externa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2" name="Picture 1"/>
          <p:cNvPicPr>
            <a:picLocks noChangeAspect="1"/>
          </p:cNvPicPr>
          <p:nvPr/>
        </p:nvPicPr>
        <p:blipFill>
          <a:blip r:embed="rId2"/>
          <a:stretch>
            <a:fillRect/>
          </a:stretch>
        </p:blipFill>
        <p:spPr>
          <a:xfrm>
            <a:off x="806449" y="490679"/>
            <a:ext cx="10579101" cy="5876641"/>
          </a:xfrm>
          <a:prstGeom prst="rect">
            <a:avLst/>
          </a:prstGeom>
        </p:spPr>
      </p:pic>
    </p:spTree>
    <p:extLst>
      <p:ext uri="{BB962C8B-B14F-4D97-AF65-F5344CB8AC3E}">
        <p14:creationId xmlns:p14="http://schemas.microsoft.com/office/powerpoint/2010/main" val="1274065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Lempel-Ziv Welsh (LZW)</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20858" y="2628595"/>
            <a:ext cx="9521580" cy="2748623"/>
          </a:xfrm>
          <a:prstGeom prst="rect">
            <a:avLst/>
          </a:prstGeom>
        </p:spPr>
      </p:pic>
      <p:pic>
        <p:nvPicPr>
          <p:cNvPr id="5" name="Picture 4"/>
          <p:cNvPicPr>
            <a:picLocks noChangeAspect="1"/>
          </p:cNvPicPr>
          <p:nvPr/>
        </p:nvPicPr>
        <p:blipFill>
          <a:blip r:embed="rId3"/>
          <a:stretch>
            <a:fillRect/>
          </a:stretch>
        </p:blipFill>
        <p:spPr>
          <a:xfrm>
            <a:off x="1566448" y="1564204"/>
            <a:ext cx="21251104" cy="687675"/>
          </a:xfrm>
          <a:prstGeom prst="rect">
            <a:avLst/>
          </a:prstGeom>
        </p:spPr>
      </p:pic>
    </p:spTree>
    <p:extLst>
      <p:ext uri="{BB962C8B-B14F-4D97-AF65-F5344CB8AC3E}">
        <p14:creationId xmlns:p14="http://schemas.microsoft.com/office/powerpoint/2010/main" val="496732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Lempel-Ziv Welsh </a:t>
            </a:r>
            <a:r>
              <a:rPr lang="en-US" dirty="0" smtClean="0"/>
              <a:t>(Example)</a:t>
            </a:r>
            <a:endParaRPr lang="en-US" dirty="0"/>
          </a:p>
        </p:txBody>
      </p:sp>
      <p:sp>
        <p:nvSpPr>
          <p:cNvPr id="4" name="Rectangle 3"/>
          <p:cNvSpPr/>
          <p:nvPr/>
        </p:nvSpPr>
        <p:spPr>
          <a:xfrm>
            <a:off x="688074" y="2140819"/>
            <a:ext cx="7405048" cy="4093428"/>
          </a:xfrm>
          <a:prstGeom prst="rect">
            <a:avLst/>
          </a:prstGeom>
        </p:spPr>
        <p:txBody>
          <a:bodyPr wrap="square">
            <a:spAutoFit/>
          </a:bodyPr>
          <a:lstStyle/>
          <a:p>
            <a:r>
              <a:rPr lang="en-US" sz="2600" b="1" dirty="0"/>
              <a:t>Cows graze in groves on grass which grows in grooves in </a:t>
            </a:r>
            <a:r>
              <a:rPr lang="en-US" sz="2600" b="1" dirty="0" smtClean="0"/>
              <a:t>groves </a:t>
            </a:r>
            <a:r>
              <a:rPr lang="en-US" sz="2600" dirty="0" smtClean="0"/>
              <a:t>[</a:t>
            </a:r>
            <a:r>
              <a:rPr lang="en-US" sz="2600" dirty="0" smtClean="0">
                <a:hlinkClick r:id="rId2"/>
              </a:rPr>
              <a:t>Link</a:t>
            </a:r>
            <a:r>
              <a:rPr lang="en-US" sz="2600" dirty="0" smtClean="0"/>
              <a:t>]</a:t>
            </a:r>
            <a:endParaRPr lang="en-US" sz="2600" dirty="0"/>
          </a:p>
          <a:p>
            <a:endParaRPr lang="en-US" sz="2600" dirty="0"/>
          </a:p>
          <a:p>
            <a:r>
              <a:rPr lang="en-US" sz="2600" dirty="0"/>
              <a:t>Compressed:</a:t>
            </a:r>
          </a:p>
          <a:p>
            <a:r>
              <a:rPr lang="en-US" sz="2600" dirty="0"/>
              <a:t>['C', 'o', 'w', 's', ' ', 'g', 'r', 'a', 'z', 'e', ' ', '</a:t>
            </a:r>
            <a:r>
              <a:rPr lang="en-US" sz="2600" dirty="0" err="1"/>
              <a:t>i</a:t>
            </a:r>
            <a:r>
              <a:rPr lang="en-US" sz="2600" dirty="0"/>
              <a:t>', 'n', 260, 'r', 'o', 'v', 'e', 259, 'o', 268, 261, 'a', 's', 259, 'w', 'h', '</a:t>
            </a:r>
            <a:r>
              <a:rPr lang="en-US" sz="2600" dirty="0" err="1"/>
              <a:t>i</a:t>
            </a:r>
            <a:r>
              <a:rPr lang="en-US" sz="2600" dirty="0"/>
              <a:t>', 'c', 'h', 269, 257, 259, 267, 286, 271, 273, 266, 276, 270, 272, 's']</a:t>
            </a:r>
          </a:p>
          <a:p>
            <a:r>
              <a:rPr lang="en-US" sz="2600" dirty="0"/>
              <a:t>256</a:t>
            </a:r>
          </a:p>
          <a:p>
            <a:r>
              <a:rPr lang="en-US" sz="2600" dirty="0"/>
              <a:t>297</a:t>
            </a:r>
          </a:p>
        </p:txBody>
      </p:sp>
      <p:sp>
        <p:nvSpPr>
          <p:cNvPr id="5" name="Rectangle 4"/>
          <p:cNvSpPr/>
          <p:nvPr/>
        </p:nvSpPr>
        <p:spPr>
          <a:xfrm>
            <a:off x="9128078" y="2140819"/>
            <a:ext cx="2820537" cy="4493538"/>
          </a:xfrm>
          <a:prstGeom prst="rect">
            <a:avLst/>
          </a:prstGeom>
        </p:spPr>
        <p:txBody>
          <a:bodyPr wrap="square">
            <a:spAutoFit/>
          </a:bodyPr>
          <a:lstStyle/>
          <a:p>
            <a:r>
              <a:rPr lang="en-US" sz="2600" dirty="0"/>
              <a:t>Adding: [256]	Co</a:t>
            </a:r>
          </a:p>
          <a:p>
            <a:r>
              <a:rPr lang="en-US" sz="2600" dirty="0"/>
              <a:t>Adding: [257]	ow</a:t>
            </a:r>
          </a:p>
          <a:p>
            <a:r>
              <a:rPr lang="en-US" sz="2600" dirty="0"/>
              <a:t>Adding: [258]	</a:t>
            </a:r>
            <a:r>
              <a:rPr lang="en-US" sz="2600" dirty="0" err="1"/>
              <a:t>ws</a:t>
            </a:r>
            <a:endParaRPr lang="en-US" sz="2600" dirty="0"/>
          </a:p>
          <a:p>
            <a:r>
              <a:rPr lang="en-US" sz="2600" dirty="0"/>
              <a:t>Adding: [259]	s </a:t>
            </a:r>
          </a:p>
          <a:p>
            <a:r>
              <a:rPr lang="en-US" sz="2600" dirty="0"/>
              <a:t>Adding: [260]	 g</a:t>
            </a:r>
          </a:p>
          <a:p>
            <a:r>
              <a:rPr lang="en-US" sz="2600" dirty="0"/>
              <a:t>Adding: [261]	gr</a:t>
            </a:r>
          </a:p>
          <a:p>
            <a:r>
              <a:rPr lang="en-US" sz="2600" dirty="0"/>
              <a:t>Adding: [262]	</a:t>
            </a:r>
            <a:r>
              <a:rPr lang="en-US" sz="2600" dirty="0" err="1"/>
              <a:t>ra</a:t>
            </a:r>
            <a:endParaRPr lang="en-US" sz="2600" dirty="0"/>
          </a:p>
          <a:p>
            <a:r>
              <a:rPr lang="en-US" sz="2600" dirty="0"/>
              <a:t>Adding: [263]	</a:t>
            </a:r>
            <a:r>
              <a:rPr lang="en-US" sz="2600" dirty="0" err="1"/>
              <a:t>az</a:t>
            </a:r>
            <a:endParaRPr lang="en-US" sz="2600" dirty="0"/>
          </a:p>
          <a:p>
            <a:r>
              <a:rPr lang="en-US" sz="2600" dirty="0"/>
              <a:t>Adding: [264]	</a:t>
            </a:r>
            <a:r>
              <a:rPr lang="en-US" sz="2600" dirty="0" err="1"/>
              <a:t>ze</a:t>
            </a:r>
            <a:endParaRPr lang="en-US" sz="2600" dirty="0"/>
          </a:p>
          <a:p>
            <a:r>
              <a:rPr lang="en-US" sz="2600" dirty="0"/>
              <a:t>Adding: [265]	e </a:t>
            </a:r>
          </a:p>
          <a:p>
            <a:r>
              <a:rPr lang="en-US" sz="2600" dirty="0"/>
              <a:t>Adding: [266]	 </a:t>
            </a:r>
            <a:r>
              <a:rPr lang="en-US" sz="2600" dirty="0" err="1"/>
              <a:t>i</a:t>
            </a:r>
            <a:endParaRPr lang="en-US" sz="2600" dirty="0"/>
          </a:p>
        </p:txBody>
      </p:sp>
    </p:spTree>
    <p:extLst>
      <p:ext uri="{BB962C8B-B14F-4D97-AF65-F5344CB8AC3E}">
        <p14:creationId xmlns:p14="http://schemas.microsoft.com/office/powerpoint/2010/main" val="395687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2" name="Picture 1"/>
          <p:cNvPicPr>
            <a:picLocks noChangeAspect="1"/>
          </p:cNvPicPr>
          <p:nvPr/>
        </p:nvPicPr>
        <p:blipFill>
          <a:blip r:embed="rId2"/>
          <a:stretch>
            <a:fillRect/>
          </a:stretch>
        </p:blipFill>
        <p:spPr>
          <a:xfrm>
            <a:off x="806449" y="490679"/>
            <a:ext cx="10579101" cy="5876641"/>
          </a:xfrm>
          <a:prstGeom prst="rect">
            <a:avLst/>
          </a:prstGeom>
        </p:spPr>
      </p:pic>
    </p:spTree>
    <p:extLst>
      <p:ext uri="{BB962C8B-B14F-4D97-AF65-F5344CB8AC3E}">
        <p14:creationId xmlns:p14="http://schemas.microsoft.com/office/powerpoint/2010/main" val="220646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2" name="Picture 1"/>
          <p:cNvPicPr>
            <a:picLocks noChangeAspect="1"/>
          </p:cNvPicPr>
          <p:nvPr/>
        </p:nvPicPr>
        <p:blipFill>
          <a:blip r:embed="rId2"/>
          <a:stretch>
            <a:fillRect/>
          </a:stretch>
        </p:blipFill>
        <p:spPr>
          <a:xfrm>
            <a:off x="806449" y="490679"/>
            <a:ext cx="10579101" cy="5876641"/>
          </a:xfrm>
          <a:prstGeom prst="rect">
            <a:avLst/>
          </a:prstGeom>
        </p:spPr>
      </p:pic>
    </p:spTree>
    <p:extLst>
      <p:ext uri="{BB962C8B-B14F-4D97-AF65-F5344CB8AC3E}">
        <p14:creationId xmlns:p14="http://schemas.microsoft.com/office/powerpoint/2010/main" val="1060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Huffman Coding</a:t>
            </a:r>
            <a:endParaRPr lang="en-US" dirty="0"/>
          </a:p>
        </p:txBody>
      </p:sp>
      <p:pic>
        <p:nvPicPr>
          <p:cNvPr id="4" name="Picture 3"/>
          <p:cNvPicPr>
            <a:picLocks noChangeAspect="1"/>
          </p:cNvPicPr>
          <p:nvPr/>
        </p:nvPicPr>
        <p:blipFill>
          <a:blip r:embed="rId2"/>
          <a:stretch>
            <a:fillRect/>
          </a:stretch>
        </p:blipFill>
        <p:spPr>
          <a:xfrm>
            <a:off x="969964" y="1918331"/>
            <a:ext cx="12276317" cy="790579"/>
          </a:xfrm>
          <a:prstGeom prst="rect">
            <a:avLst/>
          </a:prstGeom>
        </p:spPr>
      </p:pic>
      <p:pic>
        <p:nvPicPr>
          <p:cNvPr id="5" name="Picture 4"/>
          <p:cNvPicPr>
            <a:picLocks noChangeAspect="1"/>
          </p:cNvPicPr>
          <p:nvPr/>
        </p:nvPicPr>
        <p:blipFill>
          <a:blip r:embed="rId3"/>
          <a:stretch>
            <a:fillRect/>
          </a:stretch>
        </p:blipFill>
        <p:spPr>
          <a:xfrm>
            <a:off x="615633" y="3085143"/>
            <a:ext cx="12439023" cy="801057"/>
          </a:xfrm>
          <a:prstGeom prst="rect">
            <a:avLst/>
          </a:prstGeom>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53" y="4262434"/>
            <a:ext cx="6117836" cy="242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6935557" y="5485917"/>
            <a:ext cx="13276655" cy="1280373"/>
          </a:xfrm>
          <a:prstGeom prst="rect">
            <a:avLst/>
          </a:prstGeom>
        </p:spPr>
      </p:pic>
      <p:sp>
        <p:nvSpPr>
          <p:cNvPr id="7" name="TextBox 6"/>
          <p:cNvSpPr txBox="1"/>
          <p:nvPr/>
        </p:nvSpPr>
        <p:spPr>
          <a:xfrm>
            <a:off x="9361170" y="3485671"/>
            <a:ext cx="561372" cy="369332"/>
          </a:xfrm>
          <a:prstGeom prst="rect">
            <a:avLst/>
          </a:prstGeom>
          <a:noFill/>
        </p:spPr>
        <p:txBody>
          <a:bodyPr wrap="none" rtlCol="0">
            <a:spAutoFit/>
          </a:bodyPr>
          <a:lstStyle/>
          <a:p>
            <a:r>
              <a:rPr lang="en-US" dirty="0" smtClean="0">
                <a:hlinkClick r:id="rId6"/>
              </a:rPr>
              <a:t>Link</a:t>
            </a:r>
            <a:endParaRPr lang="en-US" dirty="0"/>
          </a:p>
        </p:txBody>
      </p:sp>
    </p:spTree>
    <p:extLst>
      <p:ext uri="{BB962C8B-B14F-4D97-AF65-F5344CB8AC3E}">
        <p14:creationId xmlns:p14="http://schemas.microsoft.com/office/powerpoint/2010/main" val="3283843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Huffman Coding</a:t>
            </a:r>
            <a:endParaRPr lang="en-US" dirty="0"/>
          </a:p>
        </p:txBody>
      </p:sp>
      <p:sp>
        <p:nvSpPr>
          <p:cNvPr id="3" name="Content Placeholder 2"/>
          <p:cNvSpPr>
            <a:spLocks noGrp="1"/>
          </p:cNvSpPr>
          <p:nvPr>
            <p:ph idx="1"/>
          </p:nvPr>
        </p:nvSpPr>
        <p:spPr/>
        <p:txBody>
          <a:bodyPr/>
          <a:lstStyle/>
          <a:p>
            <a:pPr marL="0" indent="0">
              <a:buNone/>
            </a:pPr>
            <a:r>
              <a:rPr lang="en-US" dirty="0" smtClean="0"/>
              <a:t>How will the following be decoded:</a:t>
            </a:r>
          </a:p>
          <a:p>
            <a:pPr marL="0" indent="0">
              <a:buNone/>
            </a:pPr>
            <a:endParaRPr lang="en-US" dirty="0"/>
          </a:p>
        </p:txBody>
      </p:sp>
      <p:pic>
        <p:nvPicPr>
          <p:cNvPr id="4" name="Picture 3"/>
          <p:cNvPicPr>
            <a:picLocks noChangeAspect="1"/>
          </p:cNvPicPr>
          <p:nvPr/>
        </p:nvPicPr>
        <p:blipFill>
          <a:blip r:embed="rId2"/>
          <a:stretch>
            <a:fillRect/>
          </a:stretch>
        </p:blipFill>
        <p:spPr>
          <a:xfrm>
            <a:off x="540858" y="2711982"/>
            <a:ext cx="21357812" cy="691128"/>
          </a:xfrm>
          <a:prstGeom prst="rect">
            <a:avLst/>
          </a:prstGeom>
        </p:spPr>
      </p:pic>
      <p:pic>
        <p:nvPicPr>
          <p:cNvPr id="5" name="Picture 4"/>
          <p:cNvPicPr>
            <a:picLocks noChangeAspect="1"/>
          </p:cNvPicPr>
          <p:nvPr/>
        </p:nvPicPr>
        <p:blipFill>
          <a:blip r:embed="rId3"/>
          <a:stretch>
            <a:fillRect/>
          </a:stretch>
        </p:blipFill>
        <p:spPr>
          <a:xfrm>
            <a:off x="6764107" y="5152653"/>
            <a:ext cx="13276655" cy="1280373"/>
          </a:xfrm>
          <a:prstGeom prst="rect">
            <a:avLst/>
          </a:prstGeom>
        </p:spPr>
      </p:pic>
      <p:cxnSp>
        <p:nvCxnSpPr>
          <p:cNvPr id="7" name="Straight Connector 6"/>
          <p:cNvCxnSpPr/>
          <p:nvPr/>
        </p:nvCxnSpPr>
        <p:spPr>
          <a:xfrm>
            <a:off x="2183130" y="3403110"/>
            <a:ext cx="41148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388870" y="3403110"/>
            <a:ext cx="0" cy="15918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60270" y="5269230"/>
            <a:ext cx="551433" cy="553998"/>
          </a:xfrm>
          <a:prstGeom prst="rect">
            <a:avLst/>
          </a:prstGeom>
          <a:noFill/>
        </p:spPr>
        <p:txBody>
          <a:bodyPr wrap="none" rtlCol="0">
            <a:spAutoFit/>
          </a:bodyPr>
          <a:lstStyle/>
          <a:p>
            <a:r>
              <a:rPr lang="en-US" sz="3000" dirty="0" smtClean="0"/>
              <a:t>‘e’</a:t>
            </a:r>
            <a:endParaRPr lang="en-US" sz="3000" dirty="0"/>
          </a:p>
        </p:txBody>
      </p:sp>
    </p:spTree>
    <p:extLst>
      <p:ext uri="{BB962C8B-B14F-4D97-AF65-F5344CB8AC3E}">
        <p14:creationId xmlns:p14="http://schemas.microsoft.com/office/powerpoint/2010/main" val="106473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Huffman Coding Example</a:t>
            </a:r>
            <a:endParaRPr lang="en-US"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29" y="1690688"/>
            <a:ext cx="7934509" cy="506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430603" y="3057099"/>
            <a:ext cx="561372" cy="369332"/>
          </a:xfrm>
          <a:prstGeom prst="rect">
            <a:avLst/>
          </a:prstGeom>
          <a:noFill/>
        </p:spPr>
        <p:txBody>
          <a:bodyPr wrap="none" rtlCol="0">
            <a:spAutoFit/>
          </a:bodyPr>
          <a:lstStyle/>
          <a:p>
            <a:r>
              <a:rPr lang="en-US" dirty="0" smtClean="0">
                <a:hlinkClick r:id="rId3"/>
              </a:rPr>
              <a:t>Link</a:t>
            </a:r>
            <a:endParaRPr lang="en-US" dirty="0"/>
          </a:p>
        </p:txBody>
      </p:sp>
    </p:spTree>
    <p:extLst>
      <p:ext uri="{BB962C8B-B14F-4D97-AF65-F5344CB8AC3E}">
        <p14:creationId xmlns:p14="http://schemas.microsoft.com/office/powerpoint/2010/main" val="3896532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Huffman Coding (example)</a:t>
            </a:r>
            <a:endParaRPr lang="en-US" dirty="0"/>
          </a:p>
        </p:txBody>
      </p:sp>
      <p:sp>
        <p:nvSpPr>
          <p:cNvPr id="3" name="Content Placeholder 2"/>
          <p:cNvSpPr>
            <a:spLocks noGrp="1"/>
          </p:cNvSpPr>
          <p:nvPr>
            <p:ph idx="1"/>
          </p:nvPr>
        </p:nvSpPr>
        <p:spPr/>
        <p:txBody>
          <a:bodyPr>
            <a:noAutofit/>
          </a:bodyPr>
          <a:lstStyle/>
          <a:p>
            <a:pPr marL="0" indent="0">
              <a:buNone/>
            </a:pPr>
            <a:r>
              <a:rPr lang="en-US" sz="2200" dirty="0"/>
              <a:t>Input:  </a:t>
            </a:r>
            <a:r>
              <a:rPr lang="en-US" sz="2200" b="1" dirty="0"/>
              <a:t>peter piper picked a picked </a:t>
            </a:r>
            <a:r>
              <a:rPr lang="en-US" sz="2200" b="1" dirty="0" smtClean="0"/>
              <a:t>pepper </a:t>
            </a:r>
            <a:r>
              <a:rPr lang="en-US" sz="2200" dirty="0" smtClean="0"/>
              <a:t>[</a:t>
            </a:r>
            <a:r>
              <a:rPr lang="en-US" sz="2200" dirty="0" smtClean="0">
                <a:hlinkClick r:id="rId2"/>
              </a:rPr>
              <a:t>Link</a:t>
            </a:r>
            <a:r>
              <a:rPr lang="en-US" sz="2200" dirty="0" smtClean="0"/>
              <a:t>]</a:t>
            </a:r>
            <a:endParaRPr lang="en-US" sz="2200" dirty="0"/>
          </a:p>
          <a:p>
            <a:pPr marL="0" indent="0">
              <a:spcBef>
                <a:spcPts val="0"/>
              </a:spcBef>
              <a:buNone/>
            </a:pPr>
            <a:endParaRPr lang="en-US" sz="2200" dirty="0" smtClean="0"/>
          </a:p>
          <a:p>
            <a:pPr marL="0" indent="0">
              <a:spcBef>
                <a:spcPts val="0"/>
              </a:spcBef>
              <a:buNone/>
            </a:pPr>
            <a:r>
              <a:rPr lang="en-US" sz="2200" b="1" dirty="0" smtClean="0"/>
              <a:t>Symbol</a:t>
            </a:r>
            <a:r>
              <a:rPr lang="en-US" sz="2200" b="1" dirty="0"/>
              <a:t>	Weight	Huffman Code</a:t>
            </a:r>
          </a:p>
          <a:p>
            <a:pPr marL="0" indent="0">
              <a:spcBef>
                <a:spcPts val="0"/>
              </a:spcBef>
              <a:buNone/>
            </a:pPr>
            <a:r>
              <a:rPr lang="en-US" sz="2200" dirty="0"/>
              <a:t>e	7	00</a:t>
            </a:r>
          </a:p>
          <a:p>
            <a:pPr marL="0" indent="0">
              <a:spcBef>
                <a:spcPts val="0"/>
              </a:spcBef>
              <a:buNone/>
            </a:pPr>
            <a:r>
              <a:rPr lang="en-US" sz="2200" dirty="0"/>
              <a:t>p	8	10</a:t>
            </a:r>
          </a:p>
          <a:p>
            <a:pPr marL="0" indent="0">
              <a:spcBef>
                <a:spcPts val="0"/>
              </a:spcBef>
              <a:buNone/>
            </a:pPr>
            <a:r>
              <a:rPr lang="en-US" sz="2200" dirty="0"/>
              <a:t> 	5	110</a:t>
            </a:r>
          </a:p>
          <a:p>
            <a:pPr marL="0" indent="0">
              <a:spcBef>
                <a:spcPts val="0"/>
              </a:spcBef>
              <a:buNone/>
            </a:pPr>
            <a:r>
              <a:rPr lang="en-US" sz="2200" dirty="0"/>
              <a:t>c	2	0101</a:t>
            </a:r>
          </a:p>
          <a:p>
            <a:pPr marL="0" indent="0">
              <a:spcBef>
                <a:spcPts val="0"/>
              </a:spcBef>
              <a:buNone/>
            </a:pPr>
            <a:r>
              <a:rPr lang="en-US" sz="2200" dirty="0"/>
              <a:t>d	2	0110</a:t>
            </a:r>
          </a:p>
          <a:p>
            <a:pPr marL="0" indent="0">
              <a:spcBef>
                <a:spcPts val="0"/>
              </a:spcBef>
              <a:buNone/>
            </a:pPr>
            <a:r>
              <a:rPr lang="en-US" sz="2200" dirty="0" err="1"/>
              <a:t>i</a:t>
            </a:r>
            <a:r>
              <a:rPr lang="en-US" sz="2200" dirty="0"/>
              <a:t>	3	1110</a:t>
            </a:r>
          </a:p>
          <a:p>
            <a:pPr marL="0" indent="0">
              <a:spcBef>
                <a:spcPts val="0"/>
              </a:spcBef>
              <a:buNone/>
            </a:pPr>
            <a:r>
              <a:rPr lang="en-US" sz="2200" dirty="0"/>
              <a:t>k	2	0111</a:t>
            </a:r>
          </a:p>
          <a:p>
            <a:pPr marL="0" indent="0">
              <a:spcBef>
                <a:spcPts val="0"/>
              </a:spcBef>
              <a:buNone/>
            </a:pPr>
            <a:r>
              <a:rPr lang="en-US" sz="2200" dirty="0"/>
              <a:t>r	3	1111</a:t>
            </a:r>
          </a:p>
          <a:p>
            <a:pPr marL="0" indent="0">
              <a:spcBef>
                <a:spcPts val="0"/>
              </a:spcBef>
              <a:buNone/>
            </a:pPr>
            <a:r>
              <a:rPr lang="en-US" sz="2200" dirty="0"/>
              <a:t>a	1	01000</a:t>
            </a:r>
          </a:p>
          <a:p>
            <a:pPr marL="0" indent="0">
              <a:spcBef>
                <a:spcPts val="0"/>
              </a:spcBef>
              <a:buNone/>
            </a:pPr>
            <a:r>
              <a:rPr lang="en-US" sz="2200" dirty="0"/>
              <a:t>t	1	01001</a:t>
            </a:r>
          </a:p>
          <a:p>
            <a:pPr marL="0" indent="0">
              <a:buNone/>
            </a:pPr>
            <a:r>
              <a:rPr lang="en-US" sz="2200" dirty="0" smtClean="0"/>
              <a:t>Coding is: 10 </a:t>
            </a:r>
            <a:r>
              <a:rPr lang="en-US" sz="2200" dirty="0"/>
              <a:t>00 01001 00 1111 110 10 1110 10 00 1111 110 10 1110 0101 0111 00 0110 110 01000 110 10 1110 0101 0111 00 0110 110 10 00 10 10 00 1111 </a:t>
            </a:r>
          </a:p>
        </p:txBody>
      </p:sp>
    </p:spTree>
    <p:extLst>
      <p:ext uri="{BB962C8B-B14F-4D97-AF65-F5344CB8AC3E}">
        <p14:creationId xmlns:p14="http://schemas.microsoft.com/office/powerpoint/2010/main" val="3533997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06449" y="490679"/>
            <a:ext cx="10579101" cy="5876641"/>
          </a:xfrm>
          <a:prstGeom prst="rect">
            <a:avLst/>
          </a:prstGeom>
        </p:spPr>
      </p:pic>
    </p:spTree>
    <p:extLst>
      <p:ext uri="{BB962C8B-B14F-4D97-AF65-F5344CB8AC3E}">
        <p14:creationId xmlns:p14="http://schemas.microsoft.com/office/powerpoint/2010/main" val="217704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Lempel-Ziv</a:t>
            </a:r>
            <a:endParaRPr lang="en-US" dirty="0"/>
          </a:p>
        </p:txBody>
      </p:sp>
      <p:pic>
        <p:nvPicPr>
          <p:cNvPr id="22" name="Picture 21"/>
          <p:cNvPicPr>
            <a:picLocks noChangeAspect="1"/>
          </p:cNvPicPr>
          <p:nvPr/>
        </p:nvPicPr>
        <p:blipFill>
          <a:blip r:embed="rId2"/>
          <a:stretch>
            <a:fillRect/>
          </a:stretch>
        </p:blipFill>
        <p:spPr>
          <a:xfrm>
            <a:off x="483879" y="1446048"/>
            <a:ext cx="9133350" cy="2689223"/>
          </a:xfrm>
          <a:prstGeom prst="rect">
            <a:avLst/>
          </a:prstGeom>
        </p:spPr>
      </p:pic>
      <p:pic>
        <p:nvPicPr>
          <p:cNvPr id="23" name="Picture 22"/>
          <p:cNvPicPr>
            <a:picLocks noChangeAspect="1"/>
          </p:cNvPicPr>
          <p:nvPr/>
        </p:nvPicPr>
        <p:blipFill>
          <a:blip r:embed="rId3"/>
          <a:stretch>
            <a:fillRect/>
          </a:stretch>
        </p:blipFill>
        <p:spPr>
          <a:xfrm>
            <a:off x="354842" y="4720089"/>
            <a:ext cx="11136834" cy="717198"/>
          </a:xfrm>
          <a:prstGeom prst="rect">
            <a:avLst/>
          </a:prstGeom>
        </p:spPr>
      </p:pic>
      <p:sp>
        <p:nvSpPr>
          <p:cNvPr id="24" name="Rectangle 23"/>
          <p:cNvSpPr/>
          <p:nvPr/>
        </p:nvSpPr>
        <p:spPr>
          <a:xfrm>
            <a:off x="2891051" y="2043494"/>
            <a:ext cx="534537" cy="464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240507" y="4669810"/>
            <a:ext cx="543636" cy="464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endCxn id="24" idx="2"/>
          </p:cNvCxnSpPr>
          <p:nvPr/>
        </p:nvCxnSpPr>
        <p:spPr>
          <a:xfrm flipV="1">
            <a:off x="2634018" y="2507518"/>
            <a:ext cx="524302" cy="22125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773922" y="2043494"/>
            <a:ext cx="1058838" cy="464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V="1">
            <a:off x="4672131" y="2521165"/>
            <a:ext cx="524302" cy="221257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754318" y="4614664"/>
            <a:ext cx="915490" cy="464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4956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Lempel-Ziv Welsh (LZW)</a:t>
            </a:r>
            <a:endParaRPr lang="en-US" dirty="0"/>
          </a:p>
        </p:txBody>
      </p:sp>
      <p:pic>
        <p:nvPicPr>
          <p:cNvPr id="4" name="Picture 3"/>
          <p:cNvPicPr>
            <a:picLocks noChangeAspect="1"/>
          </p:cNvPicPr>
          <p:nvPr/>
        </p:nvPicPr>
        <p:blipFill>
          <a:blip r:embed="rId2"/>
          <a:stretch>
            <a:fillRect/>
          </a:stretch>
        </p:blipFill>
        <p:spPr>
          <a:xfrm>
            <a:off x="1566448" y="1564204"/>
            <a:ext cx="21251104" cy="687675"/>
          </a:xfrm>
          <a:prstGeom prst="rect">
            <a:avLst/>
          </a:prstGeom>
        </p:spPr>
      </p:pic>
      <p:pic>
        <p:nvPicPr>
          <p:cNvPr id="5" name="Picture 4"/>
          <p:cNvPicPr>
            <a:picLocks noChangeAspect="1"/>
          </p:cNvPicPr>
          <p:nvPr/>
        </p:nvPicPr>
        <p:blipFill>
          <a:blip r:embed="rId3"/>
          <a:stretch>
            <a:fillRect/>
          </a:stretch>
        </p:blipFill>
        <p:spPr>
          <a:xfrm>
            <a:off x="1566448" y="2944359"/>
            <a:ext cx="10530543" cy="1352934"/>
          </a:xfrm>
          <a:prstGeom prst="rect">
            <a:avLst/>
          </a:prstGeom>
        </p:spPr>
      </p:pic>
      <p:sp>
        <p:nvSpPr>
          <p:cNvPr id="6" name="TextBox 5"/>
          <p:cNvSpPr txBox="1"/>
          <p:nvPr/>
        </p:nvSpPr>
        <p:spPr>
          <a:xfrm>
            <a:off x="1473959" y="2508989"/>
            <a:ext cx="3734099" cy="369332"/>
          </a:xfrm>
          <a:prstGeom prst="rect">
            <a:avLst/>
          </a:prstGeom>
          <a:noFill/>
        </p:spPr>
        <p:txBody>
          <a:bodyPr wrap="none" rtlCol="0">
            <a:spAutoFit/>
          </a:bodyPr>
          <a:lstStyle/>
          <a:p>
            <a:r>
              <a:rPr lang="en-US" dirty="0" smtClean="0"/>
              <a:t>Initially fill table with characters used:</a:t>
            </a:r>
            <a:endParaRPr lang="en-US" dirty="0"/>
          </a:p>
        </p:txBody>
      </p:sp>
      <p:pic>
        <p:nvPicPr>
          <p:cNvPr id="8" name="Picture 7"/>
          <p:cNvPicPr>
            <a:picLocks noChangeAspect="1"/>
          </p:cNvPicPr>
          <p:nvPr/>
        </p:nvPicPr>
        <p:blipFill>
          <a:blip r:embed="rId4"/>
          <a:stretch>
            <a:fillRect/>
          </a:stretch>
        </p:blipFill>
        <p:spPr>
          <a:xfrm>
            <a:off x="1473959" y="4989773"/>
            <a:ext cx="12363663" cy="1588448"/>
          </a:xfrm>
          <a:prstGeom prst="rect">
            <a:avLst/>
          </a:prstGeom>
        </p:spPr>
      </p:pic>
      <p:sp>
        <p:nvSpPr>
          <p:cNvPr id="17" name="TextBox 16"/>
          <p:cNvSpPr txBox="1"/>
          <p:nvPr/>
        </p:nvSpPr>
        <p:spPr>
          <a:xfrm>
            <a:off x="1473958" y="4458867"/>
            <a:ext cx="3020379" cy="369332"/>
          </a:xfrm>
          <a:prstGeom prst="rect">
            <a:avLst/>
          </a:prstGeom>
          <a:noFill/>
        </p:spPr>
        <p:txBody>
          <a:bodyPr wrap="none" rtlCol="0">
            <a:spAutoFit/>
          </a:bodyPr>
          <a:lstStyle/>
          <a:p>
            <a:r>
              <a:rPr lang="en-US" dirty="0" smtClean="0"/>
              <a:t>Process “ab” and add to table:</a:t>
            </a:r>
            <a:endParaRPr lang="en-US" dirty="0"/>
          </a:p>
        </p:txBody>
      </p:sp>
      <p:sp>
        <p:nvSpPr>
          <p:cNvPr id="9" name="TextBox 8"/>
          <p:cNvSpPr txBox="1"/>
          <p:nvPr/>
        </p:nvSpPr>
        <p:spPr>
          <a:xfrm>
            <a:off x="8952931" y="2661313"/>
            <a:ext cx="561372" cy="369332"/>
          </a:xfrm>
          <a:prstGeom prst="rect">
            <a:avLst/>
          </a:prstGeom>
          <a:noFill/>
        </p:spPr>
        <p:txBody>
          <a:bodyPr wrap="none" rtlCol="0">
            <a:spAutoFit/>
          </a:bodyPr>
          <a:lstStyle/>
          <a:p>
            <a:r>
              <a:rPr lang="en-US" dirty="0" smtClean="0">
                <a:hlinkClick r:id="rId5"/>
              </a:rPr>
              <a:t>Link</a:t>
            </a:r>
            <a:endParaRPr lang="en-US" dirty="0"/>
          </a:p>
        </p:txBody>
      </p:sp>
    </p:spTree>
    <p:extLst>
      <p:ext uri="{BB962C8B-B14F-4D97-AF65-F5344CB8AC3E}">
        <p14:creationId xmlns:p14="http://schemas.microsoft.com/office/powerpoint/2010/main" val="4187897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759</TotalTime>
  <Words>178</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Huffman Coding</vt:lpstr>
      <vt:lpstr>Huffman Coding</vt:lpstr>
      <vt:lpstr>Huffman Coding Example</vt:lpstr>
      <vt:lpstr>Huffman Coding (example)</vt:lpstr>
      <vt:lpstr>PowerPoint Presentation</vt:lpstr>
      <vt:lpstr>Lempel-Ziv</vt:lpstr>
      <vt:lpstr>Lempel-Ziv Welsh (LZW)</vt:lpstr>
      <vt:lpstr>Lempel-Ziv Welsh (LZW)</vt:lpstr>
      <vt:lpstr>Lempel-Ziv Welsh (Example)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Bill Buchanan</dc:creator>
  <cp:lastModifiedBy>Bill Buchanan</cp:lastModifiedBy>
  <cp:revision>64</cp:revision>
  <dcterms:created xsi:type="dcterms:W3CDTF">2016-01-24T16:49:18Z</dcterms:created>
  <dcterms:modified xsi:type="dcterms:W3CDTF">2016-01-30T14:45:52Z</dcterms:modified>
</cp:coreProperties>
</file>