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95" r:id="rId2"/>
    <p:sldId id="297" r:id="rId3"/>
    <p:sldId id="298" r:id="rId4"/>
    <p:sldId id="299" r:id="rId5"/>
    <p:sldId id="300" r:id="rId6"/>
    <p:sldId id="301" r:id="rId7"/>
    <p:sldId id="302" r:id="rId8"/>
    <p:sldId id="303" r:id="rId9"/>
    <p:sldId id="305" r:id="rId10"/>
    <p:sldId id="306" r:id="rId11"/>
    <p:sldId id="307" r:id="rId12"/>
    <p:sldId id="308" r:id="rId13"/>
    <p:sldId id="309" r:id="rId14"/>
    <p:sldId id="310" r:id="rId15"/>
    <p:sldId id="311" r:id="rId16"/>
    <p:sldId id="312" r:id="rId17"/>
    <p:sldId id="313" r:id="rId18"/>
  </p:sldIdLst>
  <p:sldSz cx="9144000" cy="5715000" type="screen16x1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4"/>
    <p:restoredTop sz="94700"/>
  </p:normalViewPr>
  <p:slideViewPr>
    <p:cSldViewPr snapToGrid="0" snapToObjects="1">
      <p:cViewPr varScale="1">
        <p:scale>
          <a:sx n="110" d="100"/>
          <a:sy n="110" d="100"/>
        </p:scale>
        <p:origin x="2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" name="Shape 3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j-lt"/>
        <a:ea typeface="+mj-ea"/>
        <a:cs typeface="+mj-cs"/>
        <a:sym typeface="Calibri"/>
      </a:defRPr>
    </a:lvl1pPr>
    <a:lvl2pPr indent="2286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2pPr>
    <a:lvl3pPr indent="4572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3pPr>
    <a:lvl4pPr indent="6858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4pPr>
    <a:lvl5pPr indent="9144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5pPr>
    <a:lvl6pPr indent="11430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6pPr>
    <a:lvl7pPr indent="13716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7pPr>
    <a:lvl8pPr indent="16002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8pPr>
    <a:lvl9pPr indent="18288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Text"/>
          <p:cNvSpPr txBox="1">
            <a:spLocks noGrp="1"/>
          </p:cNvSpPr>
          <p:nvPr>
            <p:ph type="title"/>
          </p:nvPr>
        </p:nvSpPr>
        <p:spPr>
          <a:xfrm>
            <a:off x="762000" y="714375"/>
            <a:ext cx="6572251" cy="541417"/>
          </a:xfrm>
          <a:prstGeom prst="rect">
            <a:avLst/>
          </a:prstGeom>
        </p:spPr>
        <p:txBody>
          <a:bodyPr lIns="28574" tIns="28574" rIns="28574" bIns="28574">
            <a:normAutofit/>
          </a:bodyPr>
          <a:lstStyle>
            <a:lvl1pPr algn="l" defTabSz="762000">
              <a:lnSpc>
                <a:spcPct val="90000"/>
              </a:lnSpc>
              <a:defRPr sz="3000">
                <a:solidFill>
                  <a:srgbClr val="C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85875" y="1855390"/>
            <a:ext cx="6572251" cy="2719587"/>
          </a:xfrm>
          <a:prstGeom prst="rect">
            <a:avLst/>
          </a:prstGeom>
        </p:spPr>
        <p:txBody>
          <a:bodyPr lIns="28574" tIns="28574" rIns="28574" bIns="28574">
            <a:normAutofit/>
          </a:bodyPr>
          <a:lstStyle>
            <a:lvl1pPr marL="179614" indent="-179614" defTabSz="762000">
              <a:lnSpc>
                <a:spcPct val="90000"/>
              </a:lnSpc>
              <a:spcBef>
                <a:spcPts val="800"/>
              </a:spcBef>
              <a:buChar char="•"/>
              <a:defRPr sz="2200"/>
            </a:lvl1pPr>
            <a:lvl2pPr marL="666750" indent="-209550" defTabSz="762000">
              <a:lnSpc>
                <a:spcPct val="90000"/>
              </a:lnSpc>
              <a:spcBef>
                <a:spcPts val="800"/>
              </a:spcBef>
              <a:buChar char="•"/>
              <a:defRPr sz="2200"/>
            </a:lvl2pPr>
            <a:lvl3pPr marL="1165860" indent="-251460" defTabSz="762000">
              <a:lnSpc>
                <a:spcPct val="90000"/>
              </a:lnSpc>
              <a:spcBef>
                <a:spcPts val="800"/>
              </a:spcBef>
              <a:defRPr sz="2200"/>
            </a:lvl3pPr>
            <a:lvl4pPr marL="1651000" indent="-279400" defTabSz="762000">
              <a:lnSpc>
                <a:spcPct val="90000"/>
              </a:lnSpc>
              <a:spcBef>
                <a:spcPts val="800"/>
              </a:spcBef>
              <a:buChar char="•"/>
              <a:defRPr sz="2200"/>
            </a:lvl4pPr>
            <a:lvl5pPr marL="2108200" indent="-279400" defTabSz="762000">
              <a:lnSpc>
                <a:spcPct val="90000"/>
              </a:lnSpc>
              <a:spcBef>
                <a:spcPts val="800"/>
              </a:spcBef>
              <a:buChar char="•"/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59538" y="4690070"/>
            <a:ext cx="198587" cy="222251"/>
          </a:xfrm>
          <a:prstGeom prst="rect">
            <a:avLst/>
          </a:prstGeom>
        </p:spPr>
        <p:txBody>
          <a:bodyPr lIns="28574" tIns="28574" rIns="28574" bIns="28574"/>
          <a:lstStyle>
            <a:lvl1pPr defTabSz="762000">
              <a:defRPr sz="10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Text"/>
          <p:cNvSpPr txBox="1">
            <a:spLocks noGrp="1"/>
          </p:cNvSpPr>
          <p:nvPr>
            <p:ph type="title"/>
          </p:nvPr>
        </p:nvSpPr>
        <p:spPr>
          <a:xfrm>
            <a:off x="761999" y="714374"/>
            <a:ext cx="6572252" cy="541418"/>
          </a:xfrm>
          <a:prstGeom prst="rect">
            <a:avLst/>
          </a:prstGeom>
        </p:spPr>
        <p:txBody>
          <a:bodyPr lIns="28575" tIns="28575" rIns="28575" bIns="28575">
            <a:normAutofit/>
          </a:bodyPr>
          <a:lstStyle>
            <a:lvl1pPr algn="l" defTabSz="762000">
              <a:lnSpc>
                <a:spcPct val="90000"/>
              </a:lnSpc>
              <a:defRPr sz="2800">
                <a:solidFill>
                  <a:srgbClr val="C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85874" y="1855390"/>
            <a:ext cx="6572252" cy="2719587"/>
          </a:xfrm>
          <a:prstGeom prst="rect">
            <a:avLst/>
          </a:prstGeom>
        </p:spPr>
        <p:txBody>
          <a:bodyPr lIns="28574" tIns="28574" rIns="28574" bIns="28574">
            <a:normAutofit/>
          </a:bodyPr>
          <a:lstStyle>
            <a:lvl1pPr marL="179614" indent="-179614" defTabSz="762000">
              <a:lnSpc>
                <a:spcPct val="90000"/>
              </a:lnSpc>
              <a:spcBef>
                <a:spcPts val="800"/>
              </a:spcBef>
              <a:buChar char="•"/>
              <a:defRPr sz="2200"/>
            </a:lvl1pPr>
            <a:lvl2pPr marL="666750" indent="-209550" defTabSz="762000">
              <a:lnSpc>
                <a:spcPct val="90000"/>
              </a:lnSpc>
              <a:spcBef>
                <a:spcPts val="800"/>
              </a:spcBef>
              <a:buChar char="•"/>
              <a:defRPr sz="2200"/>
            </a:lvl2pPr>
            <a:lvl3pPr marL="1165860" indent="-251460" defTabSz="762000">
              <a:lnSpc>
                <a:spcPct val="90000"/>
              </a:lnSpc>
              <a:spcBef>
                <a:spcPts val="800"/>
              </a:spcBef>
              <a:defRPr sz="2200"/>
            </a:lvl3pPr>
            <a:lvl4pPr marL="1651000" indent="-279400" defTabSz="762000">
              <a:lnSpc>
                <a:spcPct val="90000"/>
              </a:lnSpc>
              <a:spcBef>
                <a:spcPts val="800"/>
              </a:spcBef>
              <a:buChar char="•"/>
              <a:defRPr sz="2200"/>
            </a:lvl4pPr>
            <a:lvl5pPr marL="2108200" indent="-279400" defTabSz="762000">
              <a:lnSpc>
                <a:spcPct val="90000"/>
              </a:lnSpc>
              <a:spcBef>
                <a:spcPts val="800"/>
              </a:spcBef>
              <a:buChar char="•"/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72412" y="4702770"/>
            <a:ext cx="185713" cy="196851"/>
          </a:xfrm>
          <a:prstGeom prst="rect">
            <a:avLst/>
          </a:prstGeom>
        </p:spPr>
        <p:txBody>
          <a:bodyPr lIns="28575" tIns="28575" rIns="28575" bIns="28575"/>
          <a:lstStyle>
            <a:lvl1pPr defTabSz="762000">
              <a:defRPr sz="9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57200" y="76729"/>
            <a:ext cx="8229600" cy="1256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333500"/>
            <a:ext cx="8229600" cy="438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8176" y="5314473"/>
            <a:ext cx="258624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2352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924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496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6068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640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Cryptocurrency Risks…"/>
          <p:cNvSpPr txBox="1">
            <a:spLocks noGrp="1"/>
          </p:cNvSpPr>
          <p:nvPr>
            <p:ph type="title" idx="4294967295"/>
          </p:nvPr>
        </p:nvSpPr>
        <p:spPr>
          <a:xfrm>
            <a:off x="468312" y="549225"/>
            <a:ext cx="5327651" cy="4435774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defRPr sz="2800" b="1">
                <a:solidFill>
                  <a:srgbClr val="C00000"/>
                </a:solidFill>
              </a:defRPr>
            </a:pPr>
            <a:r>
              <a:t>Cryptocurrency Risks</a:t>
            </a:r>
          </a:p>
          <a:p>
            <a:pPr algn="l">
              <a:defRPr sz="2800" b="1">
                <a:solidFill>
                  <a:srgbClr val="C00000"/>
                </a:solidFill>
              </a:defRPr>
            </a:pPr>
            <a:r>
              <a:t>- Protecting the Wallet</a:t>
            </a:r>
            <a:br/>
            <a:br/>
            <a:br>
              <a:rPr sz="2000" b="0"/>
            </a:br>
            <a:br>
              <a:rPr sz="2000" b="0"/>
            </a:br>
            <a:r>
              <a:rPr sz="3000" b="0"/>
              <a:t>Prof Bill Buchanan OBE</a:t>
            </a:r>
            <a:br>
              <a:rPr sz="3000" b="0"/>
            </a:br>
            <a:r>
              <a:rPr sz="2000" b="0"/>
              <a:t>http://asecuritysite.com/crypto10</a:t>
            </a:r>
            <a:br>
              <a:rPr sz="2000" b="0"/>
            </a:br>
            <a:r>
              <a:rPr sz="2000" b="0"/>
              <a:t>http://asecuritysite.com/encryption</a:t>
            </a:r>
            <a:br>
              <a:rPr sz="2000" b="0"/>
            </a:br>
            <a:endParaRPr sz="2000" b="0"/>
          </a:p>
        </p:txBody>
      </p:sp>
      <p:pic>
        <p:nvPicPr>
          <p:cNvPr id="224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11862" y="581025"/>
            <a:ext cx="2305051" cy="34734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Bitcoin wallet creation"/>
          <p:cNvSpPr txBox="1">
            <a:spLocks noGrp="1"/>
          </p:cNvSpPr>
          <p:nvPr>
            <p:ph type="title" idx="4294967295"/>
          </p:nvPr>
        </p:nvSpPr>
        <p:spPr>
          <a:xfrm>
            <a:off x="0" y="-192088"/>
            <a:ext cx="8229600" cy="95250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>
                <a:solidFill>
                  <a:srgbClr val="C00000"/>
                </a:solidFill>
              </a:defRPr>
            </a:lvl1pPr>
          </a:lstStyle>
          <a:p>
            <a:r>
              <a:t>Bitcoin wallet creation</a:t>
            </a:r>
          </a:p>
        </p:txBody>
      </p:sp>
      <p:sp>
        <p:nvSpPr>
          <p:cNvPr id="282" name="Body"/>
          <p:cNvSpPr txBox="1">
            <a:spLocks noGrp="1"/>
          </p:cNvSpPr>
          <p:nvPr>
            <p:ph type="body" idx="4294967295"/>
          </p:nvPr>
        </p:nvSpPr>
        <p:spPr>
          <a:xfrm>
            <a:off x="457200" y="1333500"/>
            <a:ext cx="8229600" cy="37719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•"/>
            </a:pPr>
            <a:endParaRPr/>
          </a:p>
        </p:txBody>
      </p:sp>
      <p:pic>
        <p:nvPicPr>
          <p:cNvPr id="283" name="Screen Shot 2018-02-11 at 14.53.51.png" descr="Screen Shot 2018-02-11 at 14.53.5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065" y="643089"/>
            <a:ext cx="5388052" cy="3616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Screen Shot 2018-02-11 at 14.54.05.png" descr="Screen Shot 2018-02-11 at 14.54.0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60178" y="2147545"/>
            <a:ext cx="5233022" cy="34827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Bitcoin recovery"/>
          <p:cNvSpPr txBox="1">
            <a:spLocks noGrp="1"/>
          </p:cNvSpPr>
          <p:nvPr>
            <p:ph type="title" idx="4294967295"/>
          </p:nvPr>
        </p:nvSpPr>
        <p:spPr>
          <a:xfrm>
            <a:off x="0" y="-192088"/>
            <a:ext cx="8229600" cy="95250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>
                <a:solidFill>
                  <a:srgbClr val="C00000"/>
                </a:solidFill>
              </a:defRPr>
            </a:lvl1pPr>
          </a:lstStyle>
          <a:p>
            <a:r>
              <a:t>Bitcoin recovery</a:t>
            </a:r>
          </a:p>
        </p:txBody>
      </p:sp>
      <p:sp>
        <p:nvSpPr>
          <p:cNvPr id="287" name="Body"/>
          <p:cNvSpPr txBox="1">
            <a:spLocks noGrp="1"/>
          </p:cNvSpPr>
          <p:nvPr>
            <p:ph type="body" idx="4294967295"/>
          </p:nvPr>
        </p:nvSpPr>
        <p:spPr>
          <a:xfrm>
            <a:off x="457200" y="1333500"/>
            <a:ext cx="8229600" cy="37719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•"/>
            </a:pPr>
            <a:endParaRPr/>
          </a:p>
        </p:txBody>
      </p:sp>
      <p:sp>
        <p:nvSpPr>
          <p:cNvPr id="288" name="D:\btcrecover-master&gt;python btcrecover.py --passwordlist test.txt --wallet wallet.data…"/>
          <p:cNvSpPr/>
          <p:nvPr/>
        </p:nvSpPr>
        <p:spPr>
          <a:xfrm>
            <a:off x="313266" y="1845733"/>
            <a:ext cx="8334971" cy="3032787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/>
          <a:lstStyle/>
          <a:p>
            <a:r>
              <a:t>D:\btcrecover-master&gt;python btcrecover.py --passwordlist test.txt --wallet wallet.data</a:t>
            </a:r>
          </a:p>
          <a:p>
            <a:r>
              <a:t>Starting btcrecover 0.17.10 on Python 2.7.13 32-bit, 16-bit unicodes, 32-bit ints</a:t>
            </a:r>
          </a:p>
          <a:p>
            <a:r>
              <a:t>Wallet difficulty: 1024 PBKDF2-SHA512 iterations + ECC</a:t>
            </a:r>
          </a:p>
          <a:p>
            <a:r>
              <a:t>Using 6 worker threads</a:t>
            </a:r>
          </a:p>
          <a:p>
            <a:r>
              <a:t>0 of 2 [----------------------------------------------] 0:00:00, ETA:  --:--:--</a:t>
            </a:r>
          </a:p>
          <a:p>
            <a:r>
              <a:t>Password found: 'bill'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Bitcoin recovery"/>
          <p:cNvSpPr txBox="1">
            <a:spLocks noGrp="1"/>
          </p:cNvSpPr>
          <p:nvPr>
            <p:ph type="title" idx="4294967295"/>
          </p:nvPr>
        </p:nvSpPr>
        <p:spPr>
          <a:xfrm>
            <a:off x="0" y="-192088"/>
            <a:ext cx="8229600" cy="95250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>
                <a:solidFill>
                  <a:srgbClr val="C00000"/>
                </a:solidFill>
              </a:defRPr>
            </a:lvl1pPr>
          </a:lstStyle>
          <a:p>
            <a:r>
              <a:t>Bitcoin recovery</a:t>
            </a:r>
          </a:p>
        </p:txBody>
      </p:sp>
      <p:sp>
        <p:nvSpPr>
          <p:cNvPr id="291" name="Tokens…"/>
          <p:cNvSpPr txBox="1">
            <a:spLocks noGrp="1"/>
          </p:cNvSpPr>
          <p:nvPr>
            <p:ph type="body" idx="4294967295"/>
          </p:nvPr>
        </p:nvSpPr>
        <p:spPr>
          <a:xfrm>
            <a:off x="237066" y="496126"/>
            <a:ext cx="8229601" cy="4722748"/>
          </a:xfrm>
          <a:prstGeom prst="rect">
            <a:avLst/>
          </a:prstGeom>
        </p:spPr>
        <p:txBody>
          <a:bodyPr>
            <a:noAutofit/>
          </a:bodyPr>
          <a:lstStyle/>
          <a:p>
            <a:pPr marL="434340" indent="-434340" defTabSz="434340">
              <a:lnSpc>
                <a:spcPts val="3800"/>
              </a:lnSpc>
              <a:spcBef>
                <a:spcPts val="0"/>
              </a:spcBef>
              <a:buSzTx/>
              <a:buFontTx/>
              <a:buNone/>
              <a:tabLst>
                <a:tab pos="127000" algn="l"/>
                <a:tab pos="431800" algn="l"/>
              </a:tabLst>
              <a:defRPr sz="209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Tokens </a:t>
            </a:r>
          </a:p>
          <a:p>
            <a:pPr marL="434340" indent="-434340" defTabSz="434340">
              <a:lnSpc>
                <a:spcPts val="3800"/>
              </a:lnSpc>
              <a:spcBef>
                <a:spcPts val="0"/>
              </a:spcBef>
              <a:buSzTx/>
              <a:buFontTx/>
              <a:buNone/>
              <a:tabLst>
                <a:tab pos="127000" algn="l"/>
                <a:tab pos="431800" algn="l"/>
              </a:tabLst>
              <a:defRPr sz="209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bill</a:t>
            </a:r>
          </a:p>
          <a:p>
            <a:pPr marL="434340" indent="-434340" defTabSz="434340">
              <a:lnSpc>
                <a:spcPts val="3800"/>
              </a:lnSpc>
              <a:spcBef>
                <a:spcPts val="0"/>
              </a:spcBef>
              <a:buSzTx/>
              <a:buFontTx/>
              <a:buNone/>
              <a:tabLst>
                <a:tab pos="127000" algn="l"/>
                <a:tab pos="431800" algn="l"/>
              </a:tabLst>
              <a:defRPr sz="209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test</a:t>
            </a:r>
          </a:p>
          <a:p>
            <a:pPr marL="434340" indent="-434340" defTabSz="434340">
              <a:lnSpc>
                <a:spcPts val="3800"/>
              </a:lnSpc>
              <a:spcBef>
                <a:spcPts val="0"/>
              </a:spcBef>
              <a:buSzTx/>
              <a:buFontTx/>
              <a:buNone/>
              <a:tabLst>
                <a:tab pos="127000" algn="l"/>
                <a:tab pos="431800" algn="l"/>
              </a:tabLst>
              <a:defRPr sz="2090"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edinburgh</a:t>
            </a:r>
            <a:endParaRPr dirty="0"/>
          </a:p>
          <a:p>
            <a:pPr marL="434340" indent="-434340" defTabSz="434340">
              <a:lnSpc>
                <a:spcPts val="3800"/>
              </a:lnSpc>
              <a:spcBef>
                <a:spcPts val="0"/>
              </a:spcBef>
              <a:buSzTx/>
              <a:buFontTx/>
              <a:buNone/>
              <a:tabLst>
                <a:tab pos="127000" algn="l"/>
                <a:tab pos="431800" algn="l"/>
              </a:tabLst>
              <a:defRPr sz="209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Takes tokens and adds them </a:t>
            </a:r>
            <a:r>
              <a:rPr dirty="0" err="1"/>
              <a:t>eg</a:t>
            </a:r>
            <a:r>
              <a:rPr dirty="0"/>
              <a:t> </a:t>
            </a:r>
            <a:r>
              <a:rPr dirty="0" err="1"/>
              <a:t>billtest</a:t>
            </a:r>
            <a:r>
              <a:rPr dirty="0"/>
              <a:t>, </a:t>
            </a:r>
            <a:r>
              <a:rPr dirty="0" err="1"/>
              <a:t>billedinburgh</a:t>
            </a:r>
            <a:r>
              <a:rPr dirty="0"/>
              <a:t>, </a:t>
            </a:r>
            <a:r>
              <a:rPr dirty="0" err="1"/>
              <a:t>testedinburgh</a:t>
            </a:r>
            <a:r>
              <a:rPr dirty="0"/>
              <a:t>.</a:t>
            </a:r>
          </a:p>
          <a:p>
            <a:pPr marL="434340" indent="-434340" defTabSz="434340">
              <a:lnSpc>
                <a:spcPts val="3800"/>
              </a:lnSpc>
              <a:spcBef>
                <a:spcPts val="0"/>
              </a:spcBef>
              <a:buSzTx/>
              <a:buFontTx/>
              <a:buNone/>
              <a:tabLst>
                <a:tab pos="127000" algn="l"/>
                <a:tab pos="431800" algn="l"/>
              </a:tabLst>
              <a:defRPr sz="209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Mutual exclusion</a:t>
            </a:r>
          </a:p>
          <a:p>
            <a:pPr marL="434340" indent="-434340" defTabSz="434340">
              <a:lnSpc>
                <a:spcPts val="3800"/>
              </a:lnSpc>
              <a:spcBef>
                <a:spcPts val="0"/>
              </a:spcBef>
              <a:buSzTx/>
              <a:buFontTx/>
              <a:buNone/>
              <a:tabLst>
                <a:tab pos="127000" algn="l"/>
                <a:tab pos="431800" algn="l"/>
              </a:tabLst>
              <a:defRPr sz="209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bill</a:t>
            </a:r>
          </a:p>
          <a:p>
            <a:pPr marL="434340" indent="-434340" defTabSz="434340">
              <a:lnSpc>
                <a:spcPts val="3800"/>
              </a:lnSpc>
              <a:spcBef>
                <a:spcPts val="0"/>
              </a:spcBef>
              <a:buSzTx/>
              <a:buFontTx/>
              <a:buNone/>
              <a:tabLst>
                <a:tab pos="127000" algn="l"/>
                <a:tab pos="431800" algn="l"/>
              </a:tabLst>
              <a:defRPr sz="209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test test1 test2</a:t>
            </a:r>
          </a:p>
          <a:p>
            <a:pPr marL="434340" indent="-434340" defTabSz="434340">
              <a:lnSpc>
                <a:spcPts val="3800"/>
              </a:lnSpc>
              <a:spcBef>
                <a:spcPts val="0"/>
              </a:spcBef>
              <a:buSzTx/>
              <a:buFontTx/>
              <a:buNone/>
              <a:tabLst>
                <a:tab pos="127000" algn="l"/>
                <a:tab pos="431800" algn="l"/>
              </a:tabLst>
              <a:defRPr sz="2090"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edinburgh</a:t>
            </a:r>
            <a:endParaRPr dirty="0"/>
          </a:p>
          <a:p>
            <a:pPr marL="434340" indent="-434340" defTabSz="434340">
              <a:lnSpc>
                <a:spcPts val="3800"/>
              </a:lnSpc>
              <a:spcBef>
                <a:spcPts val="0"/>
              </a:spcBef>
              <a:buSzTx/>
              <a:buFontTx/>
              <a:buNone/>
              <a:tabLst>
                <a:tab pos="127000" algn="l"/>
                <a:tab pos="431800" algn="l"/>
              </a:tabLst>
              <a:defRPr sz="209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Generates </a:t>
            </a:r>
            <a:r>
              <a:rPr dirty="0" err="1"/>
              <a:t>billtest</a:t>
            </a:r>
            <a:r>
              <a:rPr dirty="0"/>
              <a:t>, billtest1, billtest2, and not billtesttest1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Bitcoin recovery"/>
          <p:cNvSpPr txBox="1">
            <a:spLocks noGrp="1"/>
          </p:cNvSpPr>
          <p:nvPr>
            <p:ph type="title" idx="4294967295"/>
          </p:nvPr>
        </p:nvSpPr>
        <p:spPr>
          <a:xfrm>
            <a:off x="0" y="-192088"/>
            <a:ext cx="8229600" cy="95250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>
                <a:solidFill>
                  <a:srgbClr val="C00000"/>
                </a:solidFill>
              </a:defRPr>
            </a:lvl1pPr>
          </a:lstStyle>
          <a:p>
            <a:r>
              <a:t>Bitcoin recovery</a:t>
            </a:r>
          </a:p>
        </p:txBody>
      </p:sp>
      <p:sp>
        <p:nvSpPr>
          <p:cNvPr id="294" name="Required Tokens  (+ to require string in all passwords)…"/>
          <p:cNvSpPr txBox="1">
            <a:spLocks noGrp="1"/>
          </p:cNvSpPr>
          <p:nvPr>
            <p:ph type="body" idx="4294967295"/>
          </p:nvPr>
        </p:nvSpPr>
        <p:spPr>
          <a:xfrm>
            <a:off x="237066" y="496126"/>
            <a:ext cx="8229601" cy="4722748"/>
          </a:xfrm>
          <a:prstGeom prst="rect">
            <a:avLst/>
          </a:prstGeom>
        </p:spPr>
        <p:txBody>
          <a:bodyPr>
            <a:noAutofit/>
          </a:bodyPr>
          <a:lstStyle/>
          <a:p>
            <a:pPr marL="397763" indent="-397763" defTabSz="397763">
              <a:lnSpc>
                <a:spcPts val="3500"/>
              </a:lnSpc>
              <a:spcBef>
                <a:spcPts val="0"/>
              </a:spcBef>
              <a:buSzTx/>
              <a:buFontTx/>
              <a:buNone/>
              <a:tabLst>
                <a:tab pos="114300" algn="l"/>
                <a:tab pos="393700" algn="l"/>
              </a:tabLst>
              <a:defRPr sz="1914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Required Tokens  (+ to require string in all passwords)</a:t>
            </a:r>
          </a:p>
          <a:p>
            <a:pPr marL="397763" indent="-397763" defTabSz="397763">
              <a:lnSpc>
                <a:spcPts val="3500"/>
              </a:lnSpc>
              <a:spcBef>
                <a:spcPts val="0"/>
              </a:spcBef>
              <a:buSzTx/>
              <a:buFontTx/>
              <a:buNone/>
              <a:tabLst>
                <a:tab pos="114300" algn="l"/>
                <a:tab pos="393700" algn="l"/>
              </a:tabLst>
              <a:defRPr sz="1914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+bill</a:t>
            </a:r>
          </a:p>
          <a:p>
            <a:pPr marL="397763" indent="-397763" defTabSz="397763">
              <a:lnSpc>
                <a:spcPts val="3500"/>
              </a:lnSpc>
              <a:spcBef>
                <a:spcPts val="0"/>
              </a:spcBef>
              <a:buSzTx/>
              <a:buFontTx/>
              <a:buNone/>
              <a:tabLst>
                <a:tab pos="114300" algn="l"/>
                <a:tab pos="393700" algn="l"/>
              </a:tabLst>
              <a:defRPr sz="1914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test</a:t>
            </a:r>
          </a:p>
          <a:p>
            <a:pPr marL="397763" indent="-397763" defTabSz="397763">
              <a:lnSpc>
                <a:spcPts val="3500"/>
              </a:lnSpc>
              <a:spcBef>
                <a:spcPts val="0"/>
              </a:spcBef>
              <a:buSzTx/>
              <a:buFontTx/>
              <a:buNone/>
              <a:tabLst>
                <a:tab pos="114300" algn="l"/>
                <a:tab pos="393700" algn="l"/>
              </a:tabLst>
              <a:defRPr sz="1914"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edinburgh</a:t>
            </a:r>
            <a:endParaRPr dirty="0"/>
          </a:p>
          <a:p>
            <a:pPr marL="397763" indent="-397763" defTabSz="397763">
              <a:lnSpc>
                <a:spcPts val="3500"/>
              </a:lnSpc>
              <a:spcBef>
                <a:spcPts val="0"/>
              </a:spcBef>
              <a:buSzTx/>
              <a:buFontTx/>
              <a:buNone/>
              <a:tabLst>
                <a:tab pos="114300" algn="l"/>
                <a:tab pos="393700" algn="l"/>
              </a:tabLst>
              <a:defRPr sz="1914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Takes tokens and adds them </a:t>
            </a:r>
            <a:r>
              <a:rPr dirty="0" err="1"/>
              <a:t>eg</a:t>
            </a:r>
            <a:r>
              <a:rPr dirty="0"/>
              <a:t> </a:t>
            </a:r>
            <a:r>
              <a:rPr dirty="0" err="1"/>
              <a:t>billtest</a:t>
            </a:r>
            <a:r>
              <a:rPr dirty="0"/>
              <a:t>, </a:t>
            </a:r>
            <a:r>
              <a:rPr dirty="0" err="1"/>
              <a:t>billedinburgh</a:t>
            </a:r>
            <a:r>
              <a:rPr dirty="0"/>
              <a:t>, and not</a:t>
            </a:r>
            <a:r>
              <a:rPr lang="en-US" dirty="0"/>
              <a:t> </a:t>
            </a:r>
            <a:r>
              <a:rPr lang="en-US" dirty="0" err="1"/>
              <a:t>test</a:t>
            </a:r>
            <a:r>
              <a:rPr dirty="0" err="1"/>
              <a:t>edinburgh</a:t>
            </a:r>
            <a:r>
              <a:rPr dirty="0"/>
              <a:t>.</a:t>
            </a:r>
          </a:p>
          <a:p>
            <a:pPr marL="397763" indent="-397763" defTabSz="397763">
              <a:lnSpc>
                <a:spcPts val="3500"/>
              </a:lnSpc>
              <a:spcBef>
                <a:spcPts val="0"/>
              </a:spcBef>
              <a:buSzTx/>
              <a:buFontTx/>
              <a:buNone/>
              <a:tabLst>
                <a:tab pos="114300" algn="l"/>
                <a:tab pos="393700" algn="l"/>
              </a:tabLst>
              <a:defRPr sz="1914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Anchor (start of the string “$” at the end)</a:t>
            </a:r>
          </a:p>
          <a:p>
            <a:pPr marL="397763" indent="-397763" defTabSz="397763">
              <a:lnSpc>
                <a:spcPts val="3500"/>
              </a:lnSpc>
              <a:spcBef>
                <a:spcPts val="0"/>
              </a:spcBef>
              <a:buSzTx/>
              <a:buFontTx/>
              <a:buNone/>
              <a:tabLst>
                <a:tab pos="114300" algn="l"/>
                <a:tab pos="393700" algn="l"/>
              </a:tabLst>
              <a:defRPr sz="1914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^bill</a:t>
            </a:r>
          </a:p>
          <a:p>
            <a:pPr marL="397763" indent="-397763" defTabSz="397763">
              <a:lnSpc>
                <a:spcPts val="3500"/>
              </a:lnSpc>
              <a:spcBef>
                <a:spcPts val="0"/>
              </a:spcBef>
              <a:buSzTx/>
              <a:buFontTx/>
              <a:buNone/>
              <a:tabLst>
                <a:tab pos="114300" algn="l"/>
                <a:tab pos="393700" algn="l"/>
              </a:tabLst>
              <a:defRPr sz="1914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test test1 test2</a:t>
            </a:r>
          </a:p>
          <a:p>
            <a:pPr marL="397763" indent="-397763" defTabSz="397763">
              <a:lnSpc>
                <a:spcPts val="3500"/>
              </a:lnSpc>
              <a:spcBef>
                <a:spcPts val="0"/>
              </a:spcBef>
              <a:buSzTx/>
              <a:buFontTx/>
              <a:buNone/>
              <a:tabLst>
                <a:tab pos="114300" algn="l"/>
                <a:tab pos="393700" algn="l"/>
              </a:tabLst>
              <a:defRPr sz="1914"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edinburgh</a:t>
            </a:r>
            <a:endParaRPr dirty="0"/>
          </a:p>
          <a:p>
            <a:pPr marL="397763" indent="-397763" defTabSz="397763">
              <a:lnSpc>
                <a:spcPts val="3500"/>
              </a:lnSpc>
              <a:spcBef>
                <a:spcPts val="0"/>
              </a:spcBef>
              <a:buSzTx/>
              <a:buFontTx/>
              <a:buNone/>
              <a:tabLst>
                <a:tab pos="114300" algn="l"/>
                <a:tab pos="393700" algn="l"/>
              </a:tabLst>
              <a:defRPr sz="1914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Generates </a:t>
            </a:r>
            <a:r>
              <a:rPr dirty="0" err="1"/>
              <a:t>billtest</a:t>
            </a:r>
            <a:r>
              <a:rPr dirty="0"/>
              <a:t>, billtest1, billtest2, and not </a:t>
            </a:r>
            <a:r>
              <a:rPr dirty="0" err="1"/>
              <a:t>edinburghbill</a:t>
            </a:r>
            <a:endParaRPr dirty="0"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Bitcoin recovery"/>
          <p:cNvSpPr txBox="1">
            <a:spLocks noGrp="1"/>
          </p:cNvSpPr>
          <p:nvPr>
            <p:ph type="title" idx="4294967295"/>
          </p:nvPr>
        </p:nvSpPr>
        <p:spPr>
          <a:xfrm>
            <a:off x="0" y="-192088"/>
            <a:ext cx="8229600" cy="95250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>
                <a:solidFill>
                  <a:srgbClr val="C00000"/>
                </a:solidFill>
              </a:defRPr>
            </a:lvl1pPr>
          </a:lstStyle>
          <a:p>
            <a:r>
              <a:t>Bitcoin recovery</a:t>
            </a:r>
          </a:p>
        </p:txBody>
      </p:sp>
      <p:sp>
        <p:nvSpPr>
          <p:cNvPr id="297" name="Positional anchors…"/>
          <p:cNvSpPr txBox="1">
            <a:spLocks noGrp="1"/>
          </p:cNvSpPr>
          <p:nvPr>
            <p:ph type="body" idx="4294967295"/>
          </p:nvPr>
        </p:nvSpPr>
        <p:spPr>
          <a:xfrm>
            <a:off x="237066" y="496126"/>
            <a:ext cx="8229601" cy="4722748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7200" indent="-457200" defTabSz="457200">
              <a:lnSpc>
                <a:spcPts val="4000"/>
              </a:lnSpc>
              <a:spcBef>
                <a:spcPts val="0"/>
              </a:spcBef>
              <a:buSzTx/>
              <a:buFontTx/>
              <a:buNone/>
              <a:tabLst>
                <a:tab pos="139700" algn="l"/>
                <a:tab pos="457200" algn="l"/>
              </a:tabLst>
              <a:defRPr sz="22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Positional anchors</a:t>
            </a:r>
          </a:p>
          <a:p>
            <a:pPr marL="457200" indent="-457200" defTabSz="457200">
              <a:lnSpc>
                <a:spcPts val="4000"/>
              </a:lnSpc>
              <a:spcBef>
                <a:spcPts val="0"/>
              </a:spcBef>
              <a:buSzTx/>
              <a:buFontTx/>
              <a:buNone/>
              <a:tabLst>
                <a:tab pos="139700" algn="l"/>
                <a:tab pos="457200" algn="l"/>
              </a:tabLst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^2^bill</a:t>
            </a:r>
          </a:p>
          <a:p>
            <a:pPr marL="457200" indent="-457200" defTabSz="457200">
              <a:lnSpc>
                <a:spcPts val="4000"/>
              </a:lnSpc>
              <a:spcBef>
                <a:spcPts val="0"/>
              </a:spcBef>
              <a:buSzTx/>
              <a:buFontTx/>
              <a:buNone/>
              <a:tabLst>
                <a:tab pos="139700" algn="l"/>
                <a:tab pos="457200" algn="l"/>
              </a:tabLst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test</a:t>
            </a:r>
          </a:p>
          <a:p>
            <a:pPr marL="457200" indent="-457200" defTabSz="457200">
              <a:lnSpc>
                <a:spcPts val="4000"/>
              </a:lnSpc>
              <a:spcBef>
                <a:spcPts val="0"/>
              </a:spcBef>
              <a:buSzTx/>
              <a:buFontTx/>
              <a:buNone/>
              <a:tabLst>
                <a:tab pos="139700" algn="l"/>
                <a:tab pos="457200" algn="l"/>
              </a:tabLst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edinburgh</a:t>
            </a:r>
            <a:endParaRPr dirty="0"/>
          </a:p>
          <a:p>
            <a:pPr marL="457200" indent="-457200" defTabSz="457200">
              <a:lnSpc>
                <a:spcPts val="4000"/>
              </a:lnSpc>
              <a:spcBef>
                <a:spcPts val="0"/>
              </a:spcBef>
              <a:buSzTx/>
              <a:buFontTx/>
              <a:buNone/>
              <a:tabLst>
                <a:tab pos="139700" algn="l"/>
                <a:tab pos="457200" algn="l"/>
              </a:tabLst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Takes tokens and adds them </a:t>
            </a:r>
            <a:r>
              <a:rPr dirty="0" err="1"/>
              <a:t>eg</a:t>
            </a:r>
            <a:r>
              <a:rPr dirty="0"/>
              <a:t> </a:t>
            </a:r>
            <a:r>
              <a:rPr dirty="0" err="1"/>
              <a:t>testbill</a:t>
            </a:r>
            <a:r>
              <a:rPr dirty="0"/>
              <a:t>, </a:t>
            </a:r>
            <a:r>
              <a:rPr dirty="0" err="1"/>
              <a:t>edinburghbill</a:t>
            </a:r>
            <a:endParaRPr dirty="0"/>
          </a:p>
          <a:p>
            <a:pPr marL="457200" indent="-457200" defTabSz="457200">
              <a:lnSpc>
                <a:spcPts val="4000"/>
              </a:lnSpc>
              <a:spcBef>
                <a:spcPts val="0"/>
              </a:spcBef>
              <a:buSzTx/>
              <a:buFontTx/>
              <a:buNone/>
              <a:tabLst>
                <a:tab pos="139700" algn="l"/>
                <a:tab pos="457200" algn="l"/>
              </a:tabLst>
              <a:defRPr sz="22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Numbers</a:t>
            </a:r>
          </a:p>
          <a:p>
            <a:pPr marL="457200" indent="-457200" defTabSz="457200">
              <a:lnSpc>
                <a:spcPts val="4000"/>
              </a:lnSpc>
              <a:spcBef>
                <a:spcPts val="0"/>
              </a:spcBef>
              <a:buSzTx/>
              <a:buFontTx/>
              <a:buNone/>
              <a:tabLst>
                <a:tab pos="139700" algn="l"/>
                <a:tab pos="457200" algn="l"/>
              </a:tabLst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bill%d</a:t>
            </a:r>
            <a:endParaRPr dirty="0"/>
          </a:p>
          <a:p>
            <a:pPr marL="457200" indent="-457200" defTabSz="457200">
              <a:lnSpc>
                <a:spcPts val="4000"/>
              </a:lnSpc>
              <a:spcBef>
                <a:spcPts val="0"/>
              </a:spcBef>
              <a:buSzTx/>
              <a:buFontTx/>
              <a:buNone/>
              <a:tabLst>
                <a:tab pos="139700" algn="l"/>
                <a:tab pos="457200" algn="l"/>
              </a:tabLst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Takes tokens bill1, bill2, </a:t>
            </a:r>
            <a:r>
              <a:rPr dirty="0" err="1"/>
              <a:t>etc</a:t>
            </a:r>
            <a:endParaRPr dirty="0"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Bitcoin recovery"/>
          <p:cNvSpPr txBox="1">
            <a:spLocks noGrp="1"/>
          </p:cNvSpPr>
          <p:nvPr>
            <p:ph type="title" idx="4294967295"/>
          </p:nvPr>
        </p:nvSpPr>
        <p:spPr>
          <a:xfrm>
            <a:off x="0" y="-192088"/>
            <a:ext cx="8229600" cy="95250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>
                <a:solidFill>
                  <a:srgbClr val="C00000"/>
                </a:solidFill>
              </a:defRPr>
            </a:lvl1pPr>
          </a:lstStyle>
          <a:p>
            <a:r>
              <a:t>Bitcoin recovery</a:t>
            </a:r>
          </a:p>
        </p:txBody>
      </p:sp>
      <p:sp>
        <p:nvSpPr>
          <p:cNvPr id="300" name="Options…"/>
          <p:cNvSpPr txBox="1">
            <a:spLocks noGrp="1"/>
          </p:cNvSpPr>
          <p:nvPr>
            <p:ph type="body" idx="4294967295"/>
          </p:nvPr>
        </p:nvSpPr>
        <p:spPr>
          <a:xfrm>
            <a:off x="237066" y="496126"/>
            <a:ext cx="8229601" cy="47227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 defTabSz="457200">
              <a:lnSpc>
                <a:spcPts val="4000"/>
              </a:lnSpc>
              <a:spcBef>
                <a:spcPts val="0"/>
              </a:spcBef>
              <a:buSzTx/>
              <a:buFontTx/>
              <a:buNone/>
              <a:tabLst>
                <a:tab pos="139700" algn="l"/>
                <a:tab pos="457200" algn="l"/>
              </a:tabLst>
              <a:defRPr sz="2200" b="1">
                <a:latin typeface="Arial"/>
                <a:ea typeface="Arial"/>
                <a:cs typeface="Arial"/>
                <a:sym typeface="Arial"/>
              </a:defRPr>
            </a:pPr>
            <a:r>
              <a:t>Options</a:t>
            </a:r>
          </a:p>
          <a:p>
            <a:pPr marL="457200" indent="-457200" defTabSz="457200">
              <a:lnSpc>
                <a:spcPts val="4000"/>
              </a:lnSpc>
              <a:spcBef>
                <a:spcPts val="0"/>
              </a:spcBef>
              <a:buSzTx/>
              <a:buFontTx/>
              <a:buNone/>
              <a:tabLst>
                <a:tab pos="139700" algn="l"/>
                <a:tab pos="457200" algn="l"/>
              </a:tabLst>
              <a:defRPr sz="220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457200" indent="-457200" defTabSz="457200">
              <a:lnSpc>
                <a:spcPts val="3800"/>
              </a:lnSpc>
              <a:spcBef>
                <a:spcPts val="0"/>
              </a:spcBef>
              <a:buSzTx/>
              <a:buFontTx/>
              <a:buNone/>
              <a:tabLst>
                <a:tab pos="139700" algn="l"/>
                <a:tab pos="457200" algn="l"/>
              </a:tabLst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--password-list</a:t>
            </a:r>
          </a:p>
          <a:p>
            <a:pPr marL="457200" indent="-457200" defTabSz="457200">
              <a:lnSpc>
                <a:spcPts val="3800"/>
              </a:lnSpc>
              <a:spcBef>
                <a:spcPts val="0"/>
              </a:spcBef>
              <a:buSzTx/>
              <a:buFontTx/>
              <a:buNone/>
              <a:tabLst>
                <a:tab pos="139700" algn="l"/>
                <a:tab pos="457200" algn="l"/>
              </a:tabLst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--max-tokens </a:t>
            </a:r>
          </a:p>
          <a:p>
            <a:pPr marL="0" indent="0" defTabSz="457200">
              <a:lnSpc>
                <a:spcPts val="3800"/>
              </a:lnSpc>
              <a:spcBef>
                <a:spcPts val="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--typos-capslock - tries the whole password with caps lock turned on</a:t>
            </a:r>
          </a:p>
          <a:p>
            <a:pPr marL="0" indent="0" defTabSz="457200">
              <a:lnSpc>
                <a:spcPts val="3800"/>
              </a:lnSpc>
              <a:spcBef>
                <a:spcPts val="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--typos-swap - swaps two adjacent characters</a:t>
            </a:r>
          </a:p>
          <a:p>
            <a:pPr marL="0" indent="0" defTabSz="457200">
              <a:lnSpc>
                <a:spcPts val="3800"/>
              </a:lnSpc>
              <a:spcBef>
                <a:spcPts val="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--typos-repeat - repeats (doubles) a character</a:t>
            </a:r>
          </a:p>
          <a:p>
            <a:pPr marL="0" indent="0" defTabSz="457200">
              <a:lnSpc>
                <a:spcPts val="3800"/>
              </a:lnSpc>
              <a:spcBef>
                <a:spcPts val="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--typos-delete - deletes a character</a:t>
            </a:r>
          </a:p>
          <a:p>
            <a:pPr marL="0" indent="0" defTabSz="457200">
              <a:lnSpc>
                <a:spcPts val="3800"/>
              </a:lnSpc>
              <a:spcBef>
                <a:spcPts val="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--typos-case - changes the case (upper/lower) of a single lette</a:t>
            </a:r>
          </a:p>
          <a:p>
            <a:pPr marL="0" indent="0" defTabSz="457200">
              <a:lnSpc>
                <a:spcPts val="2800"/>
              </a:lnSpc>
              <a:spcBef>
                <a:spcPts val="0"/>
              </a:spcBef>
              <a:buSzTx/>
              <a:buFontTx/>
              <a:buNone/>
              <a:defRPr sz="1200">
                <a:latin typeface="Times"/>
                <a:ea typeface="Times"/>
                <a:cs typeface="Times"/>
                <a:sym typeface="Times"/>
              </a:defRPr>
            </a:pPr>
            <a:endParaRPr/>
          </a:p>
          <a:p>
            <a:pPr marL="457200" indent="-457200" defTabSz="457200">
              <a:lnSpc>
                <a:spcPts val="4000"/>
              </a:lnSpc>
              <a:spcBef>
                <a:spcPts val="0"/>
              </a:spcBef>
              <a:buSzTx/>
              <a:buFontTx/>
              <a:buNone/>
              <a:tabLst>
                <a:tab pos="139700" algn="l"/>
                <a:tab pos="457200" algn="l"/>
              </a:tabLst>
              <a:defRPr sz="220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457200" indent="-457200" defTabSz="457200">
              <a:lnSpc>
                <a:spcPts val="4000"/>
              </a:lnSpc>
              <a:spcBef>
                <a:spcPts val="0"/>
              </a:spcBef>
              <a:buSzTx/>
              <a:buFontTx/>
              <a:buNone/>
              <a:tabLst>
                <a:tab pos="139700" algn="l"/>
                <a:tab pos="457200" algn="l"/>
              </a:tabLst>
              <a:defRPr sz="22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Bitcoin password best practice"/>
          <p:cNvSpPr txBox="1">
            <a:spLocks noGrp="1"/>
          </p:cNvSpPr>
          <p:nvPr>
            <p:ph type="title" idx="4294967295"/>
          </p:nvPr>
        </p:nvSpPr>
        <p:spPr>
          <a:xfrm>
            <a:off x="0" y="-192088"/>
            <a:ext cx="8229600" cy="95250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>
                <a:solidFill>
                  <a:srgbClr val="C00000"/>
                </a:solidFill>
              </a:defRPr>
            </a:lvl1pPr>
          </a:lstStyle>
          <a:p>
            <a:r>
              <a:t>Bitcoin password best practice</a:t>
            </a:r>
          </a:p>
        </p:txBody>
      </p:sp>
      <p:sp>
        <p:nvSpPr>
          <p:cNvPr id="303" name="• At least 12 Characters.…"/>
          <p:cNvSpPr txBox="1">
            <a:spLocks noGrp="1"/>
          </p:cNvSpPr>
          <p:nvPr>
            <p:ph type="body" idx="4294967295"/>
          </p:nvPr>
        </p:nvSpPr>
        <p:spPr>
          <a:xfrm>
            <a:off x="457200" y="1333500"/>
            <a:ext cx="8229600" cy="37719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 defTabSz="457200">
              <a:lnSpc>
                <a:spcPts val="4000"/>
              </a:lnSpc>
              <a:spcBef>
                <a:spcPts val="0"/>
              </a:spcBef>
              <a:buSzTx/>
              <a:buFontTx/>
              <a:buNone/>
              <a:tabLst>
                <a:tab pos="139700" algn="l"/>
                <a:tab pos="457200" algn="l"/>
              </a:tabLst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	•	At least 12 Characters.</a:t>
            </a:r>
          </a:p>
          <a:p>
            <a:pPr marL="457200" indent="-457200" defTabSz="457200">
              <a:lnSpc>
                <a:spcPts val="4000"/>
              </a:lnSpc>
              <a:spcBef>
                <a:spcPts val="0"/>
              </a:spcBef>
              <a:buSzTx/>
              <a:buFontTx/>
              <a:buNone/>
              <a:tabLst>
                <a:tab pos="139700" algn="l"/>
                <a:tab pos="457200" algn="l"/>
              </a:tabLst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	•	Always include Numbers, Symbols, Capital Letters, and Lower-Case Letters.</a:t>
            </a:r>
          </a:p>
          <a:p>
            <a:pPr marL="457200" indent="-457200" defTabSz="457200">
              <a:lnSpc>
                <a:spcPts val="4000"/>
              </a:lnSpc>
              <a:spcBef>
                <a:spcPts val="0"/>
              </a:spcBef>
              <a:buSzTx/>
              <a:buFontTx/>
              <a:buNone/>
              <a:tabLst>
                <a:tab pos="139700" algn="l"/>
                <a:tab pos="457200" algn="l"/>
              </a:tabLst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	•	Don’t use Dictionary Word or Combination of Dictionary Words.</a:t>
            </a:r>
          </a:p>
          <a:p>
            <a:pPr marL="457200" indent="-457200" defTabSz="457200">
              <a:lnSpc>
                <a:spcPts val="4000"/>
              </a:lnSpc>
              <a:spcBef>
                <a:spcPts val="0"/>
              </a:spcBef>
              <a:buSzTx/>
              <a:buFontTx/>
              <a:buNone/>
              <a:tabLst>
                <a:tab pos="139700" algn="l"/>
                <a:tab pos="457200" algn="l"/>
              </a:tabLst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	•	</a:t>
            </a:r>
            <a:r>
              <a:rPr lang="en-US" dirty="0"/>
              <a:t>Don’t</a:t>
            </a:r>
            <a:r>
              <a:rPr dirty="0"/>
              <a:t> Rely on Obvious Substitutions. 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Cryptocurrency Risks    Prof Bill Buchanan OBE http://asecuritysite.com/crypto10 http://asecuritysite.com/encryption"/>
          <p:cNvSpPr txBox="1">
            <a:spLocks noGrp="1"/>
          </p:cNvSpPr>
          <p:nvPr>
            <p:ph type="title" idx="4294967295"/>
          </p:nvPr>
        </p:nvSpPr>
        <p:spPr>
          <a:xfrm>
            <a:off x="468312" y="549225"/>
            <a:ext cx="5327651" cy="4435774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defRPr sz="2800" b="1">
                <a:solidFill>
                  <a:srgbClr val="C00000"/>
                </a:solidFill>
              </a:defRPr>
            </a:pPr>
            <a:r>
              <a:t>Cryptocurrency Risks</a:t>
            </a:r>
            <a:br/>
            <a:br/>
            <a:br>
              <a:rPr sz="2000" b="0"/>
            </a:br>
            <a:br>
              <a:rPr sz="2000" b="0"/>
            </a:br>
            <a:r>
              <a:rPr sz="3000" b="0"/>
              <a:t>Prof Bill Buchanan OBE</a:t>
            </a:r>
            <a:br>
              <a:rPr sz="3000" b="0"/>
            </a:br>
            <a:r>
              <a:rPr sz="2000" b="0"/>
              <a:t>http://asecuritysite.com/crypto10</a:t>
            </a:r>
            <a:br>
              <a:rPr sz="2000" b="0"/>
            </a:br>
            <a:r>
              <a:rPr sz="2000" b="0"/>
              <a:t>http://asecuritysite.com/encryption</a:t>
            </a:r>
            <a:br>
              <a:rPr sz="2000" b="0"/>
            </a:br>
            <a:endParaRPr sz="2000" b="0"/>
          </a:p>
        </p:txBody>
      </p:sp>
      <p:pic>
        <p:nvPicPr>
          <p:cNvPr id="306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11862" y="581025"/>
            <a:ext cx="2305051" cy="34734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ayments"/>
          <p:cNvSpPr txBox="1">
            <a:spLocks noGrp="1"/>
          </p:cNvSpPr>
          <p:nvPr>
            <p:ph type="title" idx="4294967295"/>
          </p:nvPr>
        </p:nvSpPr>
        <p:spPr>
          <a:xfrm>
            <a:off x="0" y="-192088"/>
            <a:ext cx="8229600" cy="95250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>
                <a:solidFill>
                  <a:srgbClr val="C00000"/>
                </a:solidFill>
              </a:defRPr>
            </a:lvl1pPr>
          </a:lstStyle>
          <a:p>
            <a:r>
              <a:t>Payments</a:t>
            </a:r>
          </a:p>
        </p:txBody>
      </p:sp>
      <p:sp>
        <p:nvSpPr>
          <p:cNvPr id="231" name="Body"/>
          <p:cNvSpPr txBox="1">
            <a:spLocks noGrp="1"/>
          </p:cNvSpPr>
          <p:nvPr>
            <p:ph type="body" idx="4294967295"/>
          </p:nvPr>
        </p:nvSpPr>
        <p:spPr>
          <a:xfrm>
            <a:off x="457200" y="1333500"/>
            <a:ext cx="8229600" cy="37719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•"/>
            </a:pPr>
            <a:endParaRPr/>
          </a:p>
        </p:txBody>
      </p:sp>
      <p:pic>
        <p:nvPicPr>
          <p:cNvPr id="232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00337" y="-6350"/>
            <a:ext cx="6264276" cy="571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Mining process"/>
          <p:cNvSpPr txBox="1">
            <a:spLocks noGrp="1"/>
          </p:cNvSpPr>
          <p:nvPr>
            <p:ph type="title" idx="4294967295"/>
          </p:nvPr>
        </p:nvSpPr>
        <p:spPr>
          <a:xfrm>
            <a:off x="0" y="-192088"/>
            <a:ext cx="8229600" cy="95250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>
                <a:solidFill>
                  <a:srgbClr val="C00000"/>
                </a:solidFill>
              </a:defRPr>
            </a:lvl1pPr>
          </a:lstStyle>
          <a:p>
            <a:r>
              <a:t>Mining process</a:t>
            </a:r>
          </a:p>
        </p:txBody>
      </p:sp>
      <p:sp>
        <p:nvSpPr>
          <p:cNvPr id="235" name="Body"/>
          <p:cNvSpPr txBox="1">
            <a:spLocks noGrp="1"/>
          </p:cNvSpPr>
          <p:nvPr>
            <p:ph type="body" idx="4294967295"/>
          </p:nvPr>
        </p:nvSpPr>
        <p:spPr>
          <a:xfrm>
            <a:off x="457200" y="1333500"/>
            <a:ext cx="8229600" cy="37719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•"/>
            </a:pPr>
            <a:endParaRPr/>
          </a:p>
        </p:txBody>
      </p:sp>
      <p:pic>
        <p:nvPicPr>
          <p:cNvPr id="236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5750" y="912812"/>
            <a:ext cx="8318500" cy="45370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AUDI_BANK_ROBBER.jpeg" descr="AUDI_BANK_ROBBER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40386" y="1322037"/>
            <a:ext cx="6898927" cy="33574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hack.mp4" descr="hack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788686" y="535783"/>
            <a:ext cx="6006295" cy="4848131"/>
          </a:xfrm>
          <a:prstGeom prst="rect">
            <a:avLst/>
          </a:prstGeom>
        </p:spPr>
      </p:pic>
      <p:sp>
        <p:nvSpPr>
          <p:cNvPr id="240" name="The Most Profitable Crime?"/>
          <p:cNvSpPr txBox="1">
            <a:spLocks noGrp="1"/>
          </p:cNvSpPr>
          <p:nvPr>
            <p:ph type="title"/>
          </p:nvPr>
        </p:nvSpPr>
        <p:spPr>
          <a:xfrm>
            <a:off x="752077" y="-9218"/>
            <a:ext cx="6572252" cy="541417"/>
          </a:xfrm>
          <a:prstGeom prst="rect">
            <a:avLst/>
          </a:prstGeom>
        </p:spPr>
        <p:txBody>
          <a:bodyPr/>
          <a:lstStyle/>
          <a:p>
            <a:r>
              <a:t>The Most Profitable Crime?</a:t>
            </a:r>
          </a:p>
        </p:txBody>
      </p:sp>
      <p:sp>
        <p:nvSpPr>
          <p:cNvPr id="241" name="wallet - Copy.dat…"/>
          <p:cNvSpPr/>
          <p:nvPr/>
        </p:nvSpPr>
        <p:spPr>
          <a:xfrm>
            <a:off x="6413887" y="873"/>
            <a:ext cx="1990043" cy="3889252"/>
          </a:xfrm>
          <a:prstGeom prst="rect">
            <a:avLst/>
          </a:prstGeom>
          <a:solidFill>
            <a:srgbClr val="000000"/>
          </a:solidFill>
          <a:ln w="3175">
            <a:miter lim="400000"/>
          </a:ln>
          <a:effectLst>
            <a:outerShdw blurRad="12700" dist="127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2324" tIns="22324" rIns="22324" bIns="22324" anchor="ctr"/>
          <a:lstStyle/>
          <a:p>
            <a:pPr defTabSz="190500">
              <a:lnSpc>
                <a:spcPts val="1900"/>
              </a:lnSpc>
              <a:defRPr sz="1100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wallet - Copy.dat</a:t>
            </a:r>
          </a:p>
          <a:p>
            <a:pPr defTabSz="190500">
              <a:lnSpc>
                <a:spcPts val="1900"/>
              </a:lnSpc>
              <a:defRPr sz="1100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/>
          </a:p>
          <a:p>
            <a:pPr defTabSz="190500">
              <a:lnSpc>
                <a:spcPts val="1900"/>
              </a:lnSpc>
              <a:defRPr sz="1100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wallet.dat</a:t>
            </a:r>
          </a:p>
          <a:p>
            <a:pPr defTabSz="190500">
              <a:lnSpc>
                <a:spcPts val="1900"/>
              </a:lnSpc>
              <a:defRPr sz="1100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/>
          </a:p>
          <a:p>
            <a:pPr defTabSz="190500">
              <a:lnSpc>
                <a:spcPts val="1900"/>
              </a:lnSpc>
              <a:defRPr sz="1100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wallet.dat.1</a:t>
            </a:r>
          </a:p>
          <a:p>
            <a:pPr defTabSz="190500">
              <a:lnSpc>
                <a:spcPts val="1900"/>
              </a:lnSpc>
              <a:defRPr sz="1100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/>
          </a:p>
          <a:p>
            <a:pPr defTabSz="190500">
              <a:lnSpc>
                <a:spcPts val="1900"/>
              </a:lnSpc>
              <a:defRPr sz="1100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wallet.dat.zip</a:t>
            </a:r>
          </a:p>
          <a:p>
            <a:pPr defTabSz="190500">
              <a:lnSpc>
                <a:spcPts val="1900"/>
              </a:lnSpc>
              <a:defRPr sz="1100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/>
          </a:p>
          <a:p>
            <a:pPr defTabSz="190500">
              <a:lnSpc>
                <a:spcPts val="1900"/>
              </a:lnSpc>
              <a:defRPr sz="1100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wallet.tar</a:t>
            </a:r>
          </a:p>
          <a:p>
            <a:pPr defTabSz="190500">
              <a:lnSpc>
                <a:spcPts val="1900"/>
              </a:lnSpc>
              <a:defRPr sz="1100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/>
          </a:p>
          <a:p>
            <a:pPr defTabSz="190500">
              <a:lnSpc>
                <a:spcPts val="1900"/>
              </a:lnSpc>
              <a:defRPr sz="1100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wallet.tar.gz</a:t>
            </a:r>
          </a:p>
          <a:p>
            <a:pPr defTabSz="190500">
              <a:lnSpc>
                <a:spcPts val="1900"/>
              </a:lnSpc>
              <a:defRPr sz="1100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/>
          </a:p>
          <a:p>
            <a:pPr defTabSz="190500">
              <a:lnSpc>
                <a:spcPts val="1900"/>
              </a:lnSpc>
              <a:defRPr sz="1100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wallet.zip</a:t>
            </a:r>
          </a:p>
          <a:p>
            <a:pPr defTabSz="190500">
              <a:lnSpc>
                <a:spcPts val="1900"/>
              </a:lnSpc>
              <a:defRPr sz="1100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/>
          </a:p>
          <a:p>
            <a:pPr defTabSz="190500">
              <a:lnSpc>
                <a:spcPts val="1900"/>
              </a:lnSpc>
              <a:defRPr sz="1100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wallet_backup.dat</a:t>
            </a:r>
          </a:p>
          <a:p>
            <a:pPr defTabSz="190500">
              <a:lnSpc>
                <a:spcPts val="1900"/>
              </a:lnSpc>
              <a:defRPr sz="1100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/>
          </a:p>
          <a:p>
            <a:pPr defTabSz="190500">
              <a:lnSpc>
                <a:spcPts val="1900"/>
              </a:lnSpc>
              <a:defRPr sz="1100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wallet_backup.dat.1</a:t>
            </a:r>
          </a:p>
          <a:p>
            <a:pPr defTabSz="190500">
              <a:lnSpc>
                <a:spcPts val="1900"/>
              </a:lnSpc>
              <a:defRPr sz="1100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/>
          </a:p>
          <a:p>
            <a:pPr defTabSz="190500">
              <a:lnSpc>
                <a:spcPts val="1900"/>
              </a:lnSpc>
              <a:defRPr sz="1100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wallet_backup.dat.zip</a:t>
            </a:r>
          </a:p>
          <a:p>
            <a:pPr defTabSz="190500">
              <a:lnSpc>
                <a:spcPts val="1900"/>
              </a:lnSpc>
              <a:defRPr sz="1100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/>
          </a:p>
          <a:p>
            <a:pPr defTabSz="190500">
              <a:lnSpc>
                <a:spcPts val="1900"/>
              </a:lnSpc>
              <a:defRPr sz="1100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wallet_backup.zip</a:t>
            </a:r>
          </a:p>
        </p:txBody>
      </p:sp>
      <p:grpSp>
        <p:nvGrpSpPr>
          <p:cNvPr id="244" name="AAIAAQDGAAAAAQAAAAAAAA2vAAAAJGIyYWE0ZDBjLWNlZmQtNGYwNS1hOGFlLTk5ZmU3ZjBjODJlYw.png"/>
          <p:cNvGrpSpPr/>
          <p:nvPr/>
        </p:nvGrpSpPr>
        <p:grpSpPr>
          <a:xfrm>
            <a:off x="688273" y="1114622"/>
            <a:ext cx="7336612" cy="3075346"/>
            <a:chOff x="0" y="0"/>
            <a:chExt cx="7336611" cy="3075344"/>
          </a:xfrm>
        </p:grpSpPr>
        <p:pic>
          <p:nvPicPr>
            <p:cNvPr id="243" name="AAIAAQDGAAAAAQAAAAAAAA2vAAAAJGIyYWE0ZDBjLWNlZmQtNGYwNS1hOGFlLTk5ZmU3ZjBjODJlYw.png" descr="AAIAAQDGAAAAAQAAAAAAAA2vAAAAJGIyYWE0ZDBjLWNlZmQtNGYwNS1hOGFlLTk5ZmU3ZjBjODJlYw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0800" y="38100"/>
              <a:ext cx="7235012" cy="292294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2" name="AAIAAQDGAAAAAQAAAAAAAA2vAAAAJGIyYWE0ZDBjLWNlZmQtNGYwNS1hOGFlLTk5ZmU3ZjBjODJlYw.png" descr="AAIAAQDGAAAAAQAAAAAAAA2vAAAAJGIyYWE0ZDBjLWNlZmQtNGYwNS1hOGFlLTk5ZmU3ZjBjODJlYw.png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7336612" cy="3075345"/>
            </a:xfrm>
            <a:prstGeom prst="rect">
              <a:avLst/>
            </a:prstGeom>
            <a:effectLst/>
          </p:spPr>
        </p:pic>
      </p:grpSp>
      <p:grpSp>
        <p:nvGrpSpPr>
          <p:cNvPr id="247" name="AAIAAQDGAAAAAQAAAAAAAA1iAAAAJGFhYjJiZTY5LWFmYzUtNGMxNC1iOWNhLTJlNWU4YzliZGI2Mw.png"/>
          <p:cNvGrpSpPr/>
          <p:nvPr/>
        </p:nvGrpSpPr>
        <p:grpSpPr>
          <a:xfrm>
            <a:off x="827153" y="1132991"/>
            <a:ext cx="5636446" cy="3729915"/>
            <a:chOff x="0" y="0"/>
            <a:chExt cx="5636445" cy="3729914"/>
          </a:xfrm>
        </p:grpSpPr>
        <p:pic>
          <p:nvPicPr>
            <p:cNvPr id="246" name="AAIAAQDGAAAAAQAAAAAAAA1iAAAAJGFhYjJiZTY5LWFmYzUtNGMxNC1iOWNhLTJlNWU4YzliZGI2Mw.png" descr="AAIAAQDGAAAAAQAAAAAAAA1iAAAAJGFhYjJiZTY5LWFmYzUtNGMxNC1iOWNhLTJlNWU4YzliZGI2Mw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50800" y="38100"/>
              <a:ext cx="5534846" cy="357751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5" name="AAIAAQDGAAAAAQAAAAAAAA1iAAAAJGFhYjJiZTY5LWFmYzUtNGMxNC1iOWNhLTJlNWU4YzliZGI2Mw.png" descr="AAIAAQDGAAAAAQAAAAAAAA1iAAAAJGFhYjJiZTY5LWFmYzUtNGMxNC1iOWNhLTJlNWU4YzliZGI2Mw.png"/>
            <p:cNvPicPr>
              <a:picLocks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5636446" cy="3729915"/>
            </a:xfrm>
            <a:prstGeom prst="rect">
              <a:avLst/>
            </a:prstGeom>
            <a:effectLst/>
          </p:spPr>
        </p:pic>
      </p:grpSp>
      <p:grpSp>
        <p:nvGrpSpPr>
          <p:cNvPr id="250" name="AAIAAQDGAAAAAQAAAAAAAAoPAAAAJDI5NjI0MzEyLWE4MWMtNGJhMy1hNzA1LWVmMzk3ZTc0MDIxOA.bin.jpg"/>
          <p:cNvGrpSpPr/>
          <p:nvPr/>
        </p:nvGrpSpPr>
        <p:grpSpPr>
          <a:xfrm>
            <a:off x="3495019" y="756917"/>
            <a:ext cx="4739279" cy="4482063"/>
            <a:chOff x="0" y="0"/>
            <a:chExt cx="4739277" cy="4482061"/>
          </a:xfrm>
        </p:grpSpPr>
        <p:pic>
          <p:nvPicPr>
            <p:cNvPr id="249" name="AAIAAQDGAAAAAQAAAAAAAAoPAAAAJDI5NjI0MzEyLWE4MWMtNGJhMy1hNzA1LWVmMzk3ZTc0MDIxOA.bin.jpg" descr="AAIAAQDGAAAAAQAAAAAAAAoPAAAAJDI5NjI0MzEyLWE4MWMtNGJhMy1hNzA1LWVmMzk3ZTc0MDIxOA.bin.jp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50800" y="38100"/>
              <a:ext cx="4637678" cy="432966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8" name="AAIAAQDGAAAAAQAAAAAAAAoPAAAAJDI5NjI0MzEyLWE4MWMtNGJhMy1hNzA1LWVmMzk3ZTc0MDIxOA.bin.jpg" descr="AAIAAQDGAAAAAQAAAAAAAAoPAAAAJDI5NjI0MzEyLWE4MWMtNGJhMy1hNzA1LWVmMzk3ZTc0MDIxOA.bin.jpg"/>
            <p:cNvPicPr>
              <a:picLocks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4739278" cy="4482062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2500" fill="hold"/>
                                        <p:tgtEl>
                                          <p:spTgt spid="2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6" fill="hold" display="0">
                  <p:stCondLst>
                    <p:cond delay="indefinite"/>
                  </p:stCondLst>
                </p:cTn>
                <p:tgtEl>
                  <p:spTgt spid="239"/>
                </p:tgtEl>
              </p:cMediaNode>
            </p:video>
          </p:childTnLst>
        </p:cTn>
      </p:par>
    </p:tnLst>
    <p:bldLst>
      <p:bldP spid="239" grpId="1" animBg="1" advAuto="0"/>
      <p:bldP spid="241" grpId="3" animBg="1" advAuto="0"/>
      <p:bldP spid="244" grpId="4" animBg="1" advAuto="0"/>
      <p:bldP spid="247" grpId="5" animBg="1" advAuto="0"/>
      <p:bldP spid="250" grpId="6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Bitcoin Wallet and Addresses"/>
          <p:cNvSpPr txBox="1">
            <a:spLocks noGrp="1"/>
          </p:cNvSpPr>
          <p:nvPr>
            <p:ph type="title" idx="4294967295"/>
          </p:nvPr>
        </p:nvSpPr>
        <p:spPr>
          <a:xfrm>
            <a:off x="0" y="-192088"/>
            <a:ext cx="8229600" cy="95250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>
                <a:solidFill>
                  <a:srgbClr val="C00000"/>
                </a:solidFill>
              </a:defRPr>
            </a:lvl1pPr>
          </a:lstStyle>
          <a:p>
            <a:r>
              <a:t>Bitcoin Wallet and Addresses</a:t>
            </a:r>
          </a:p>
        </p:txBody>
      </p:sp>
      <p:pic>
        <p:nvPicPr>
          <p:cNvPr id="253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80975" y="760412"/>
            <a:ext cx="9267825" cy="49545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Bitcoin transaction"/>
          <p:cNvSpPr txBox="1">
            <a:spLocks noGrp="1"/>
          </p:cNvSpPr>
          <p:nvPr>
            <p:ph type="title" idx="4294967295"/>
          </p:nvPr>
        </p:nvSpPr>
        <p:spPr>
          <a:xfrm>
            <a:off x="0" y="-192088"/>
            <a:ext cx="8229600" cy="95250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>
                <a:solidFill>
                  <a:srgbClr val="C00000"/>
                </a:solidFill>
              </a:defRPr>
            </a:lvl1pPr>
          </a:lstStyle>
          <a:p>
            <a:r>
              <a:t>Bitcoin transaction</a:t>
            </a:r>
          </a:p>
        </p:txBody>
      </p:sp>
      <p:sp>
        <p:nvSpPr>
          <p:cNvPr id="256" name="Body"/>
          <p:cNvSpPr txBox="1">
            <a:spLocks noGrp="1"/>
          </p:cNvSpPr>
          <p:nvPr>
            <p:ph type="body" idx="4294967295"/>
          </p:nvPr>
        </p:nvSpPr>
        <p:spPr>
          <a:xfrm>
            <a:off x="457200" y="1333500"/>
            <a:ext cx="8229600" cy="37719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•"/>
            </a:pPr>
            <a:endParaRPr/>
          </a:p>
        </p:txBody>
      </p:sp>
      <p:pic>
        <p:nvPicPr>
          <p:cNvPr id="257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8625" y="760412"/>
            <a:ext cx="7737475" cy="48958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ocial Engineering risk"/>
          <p:cNvSpPr txBox="1">
            <a:spLocks noGrp="1"/>
          </p:cNvSpPr>
          <p:nvPr>
            <p:ph type="title" idx="4294967295"/>
          </p:nvPr>
        </p:nvSpPr>
        <p:spPr>
          <a:xfrm>
            <a:off x="0" y="-192088"/>
            <a:ext cx="8229600" cy="95250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>
                <a:solidFill>
                  <a:srgbClr val="C00000"/>
                </a:solidFill>
              </a:defRPr>
            </a:lvl1pPr>
          </a:lstStyle>
          <a:p>
            <a:r>
              <a:t>Social Engineering risk</a:t>
            </a:r>
          </a:p>
        </p:txBody>
      </p:sp>
      <p:sp>
        <p:nvSpPr>
          <p:cNvPr id="260" name="Body"/>
          <p:cNvSpPr txBox="1">
            <a:spLocks noGrp="1"/>
          </p:cNvSpPr>
          <p:nvPr>
            <p:ph type="body" idx="4294967295"/>
          </p:nvPr>
        </p:nvSpPr>
        <p:spPr>
          <a:xfrm>
            <a:off x="457200" y="1333500"/>
            <a:ext cx="8229600" cy="37719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•"/>
            </a:pPr>
            <a:endParaRPr/>
          </a:p>
        </p:txBody>
      </p:sp>
      <p:grpSp>
        <p:nvGrpSpPr>
          <p:cNvPr id="263" name="Image"/>
          <p:cNvGrpSpPr/>
          <p:nvPr/>
        </p:nvGrpSpPr>
        <p:grpSpPr>
          <a:xfrm>
            <a:off x="1587381" y="520700"/>
            <a:ext cx="6532772" cy="5435601"/>
            <a:chOff x="0" y="0"/>
            <a:chExt cx="6532771" cy="5435600"/>
          </a:xfrm>
        </p:grpSpPr>
        <p:pic>
          <p:nvPicPr>
            <p:cNvPr id="262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6126372" cy="499110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1" name="Image" descr="Image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532772" cy="54356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Wallet creation trick"/>
          <p:cNvSpPr txBox="1">
            <a:spLocks noGrp="1"/>
          </p:cNvSpPr>
          <p:nvPr>
            <p:ph type="title" idx="4294967295"/>
          </p:nvPr>
        </p:nvSpPr>
        <p:spPr>
          <a:xfrm>
            <a:off x="0" y="-192088"/>
            <a:ext cx="8229600" cy="95250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>
                <a:solidFill>
                  <a:srgbClr val="C00000"/>
                </a:solidFill>
              </a:defRPr>
            </a:lvl1pPr>
          </a:lstStyle>
          <a:p>
            <a:r>
              <a:t>Wallet creation trick</a:t>
            </a:r>
          </a:p>
        </p:txBody>
      </p:sp>
      <p:sp>
        <p:nvSpPr>
          <p:cNvPr id="266" name="Body"/>
          <p:cNvSpPr txBox="1">
            <a:spLocks noGrp="1"/>
          </p:cNvSpPr>
          <p:nvPr>
            <p:ph type="body" idx="4294967295"/>
          </p:nvPr>
        </p:nvSpPr>
        <p:spPr>
          <a:xfrm>
            <a:off x="457200" y="1333500"/>
            <a:ext cx="8229600" cy="37719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•"/>
            </a:pPr>
            <a:endParaRPr/>
          </a:p>
        </p:txBody>
      </p:sp>
      <p:grpSp>
        <p:nvGrpSpPr>
          <p:cNvPr id="269" name="Image"/>
          <p:cNvGrpSpPr/>
          <p:nvPr/>
        </p:nvGrpSpPr>
        <p:grpSpPr>
          <a:xfrm>
            <a:off x="1357230" y="1039760"/>
            <a:ext cx="7018786" cy="4889455"/>
            <a:chOff x="0" y="0"/>
            <a:chExt cx="7018785" cy="4889454"/>
          </a:xfrm>
        </p:grpSpPr>
        <p:pic>
          <p:nvPicPr>
            <p:cNvPr id="268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6612386" cy="444495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7" name="Image" descr="Image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7018786" cy="4889455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Bitcoin wallet creation"/>
          <p:cNvSpPr txBox="1">
            <a:spLocks noGrp="1"/>
          </p:cNvSpPr>
          <p:nvPr>
            <p:ph type="title" idx="4294967295"/>
          </p:nvPr>
        </p:nvSpPr>
        <p:spPr>
          <a:xfrm>
            <a:off x="0" y="-192088"/>
            <a:ext cx="8229600" cy="95250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>
                <a:solidFill>
                  <a:srgbClr val="C00000"/>
                </a:solidFill>
              </a:defRPr>
            </a:lvl1pPr>
          </a:lstStyle>
          <a:p>
            <a:r>
              <a:t>Bitcoin wallet creation</a:t>
            </a:r>
          </a:p>
        </p:txBody>
      </p:sp>
      <p:sp>
        <p:nvSpPr>
          <p:cNvPr id="276" name="Body"/>
          <p:cNvSpPr txBox="1">
            <a:spLocks noGrp="1"/>
          </p:cNvSpPr>
          <p:nvPr>
            <p:ph type="body" idx="4294967295"/>
          </p:nvPr>
        </p:nvSpPr>
        <p:spPr>
          <a:xfrm>
            <a:off x="457200" y="1333500"/>
            <a:ext cx="8229600" cy="37719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•"/>
            </a:pPr>
            <a:endParaRPr/>
          </a:p>
        </p:txBody>
      </p:sp>
      <p:grpSp>
        <p:nvGrpSpPr>
          <p:cNvPr id="279" name="Image"/>
          <p:cNvGrpSpPr/>
          <p:nvPr/>
        </p:nvGrpSpPr>
        <p:grpSpPr>
          <a:xfrm>
            <a:off x="1650147" y="648182"/>
            <a:ext cx="6058592" cy="4758160"/>
            <a:chOff x="0" y="0"/>
            <a:chExt cx="8158642" cy="6159500"/>
          </a:xfrm>
        </p:grpSpPr>
        <p:pic>
          <p:nvPicPr>
            <p:cNvPr id="278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7752243" cy="5715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7" name="Image" descr="Image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8158643" cy="61595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329</Words>
  <Application>Microsoft Macintosh PowerPoint</Application>
  <PresentationFormat>On-screen Show (16:10)</PresentationFormat>
  <Paragraphs>87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Courier</vt:lpstr>
      <vt:lpstr>Times</vt:lpstr>
      <vt:lpstr>Office Theme</vt:lpstr>
      <vt:lpstr>Cryptocurrency Risks - Protecting the Wallet    Prof Bill Buchanan OBE http://asecuritysite.com/crypto10 http://asecuritysite.com/encryption </vt:lpstr>
      <vt:lpstr>Payments</vt:lpstr>
      <vt:lpstr>Mining process</vt:lpstr>
      <vt:lpstr>The Most Profitable Crime?</vt:lpstr>
      <vt:lpstr>Bitcoin Wallet and Addresses</vt:lpstr>
      <vt:lpstr>Bitcoin transaction</vt:lpstr>
      <vt:lpstr>Social Engineering risk</vt:lpstr>
      <vt:lpstr>Wallet creation trick</vt:lpstr>
      <vt:lpstr>Bitcoin wallet creation</vt:lpstr>
      <vt:lpstr>Bitcoin wallet creation</vt:lpstr>
      <vt:lpstr>Bitcoin recovery</vt:lpstr>
      <vt:lpstr>Bitcoin recovery</vt:lpstr>
      <vt:lpstr>Bitcoin recovery</vt:lpstr>
      <vt:lpstr>Bitcoin recovery</vt:lpstr>
      <vt:lpstr>Bitcoin recovery</vt:lpstr>
      <vt:lpstr>Bitcoin password best practice</vt:lpstr>
      <vt:lpstr>Cryptocurrency Risks    Prof Bill Buchanan OBE http://asecuritysite.com/crypto10 http://asecuritysite.com/encryption </vt:lpstr>
    </vt:vector>
  </TitlesOfParts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Cryptocurrency Risks - Protecting the Wallet    Prof Bill Buchanan OBE http://asecuritysite.com/crypto10 http://asecuritysite.com/encryption </dc:title>
  <cp:lastModifiedBy>Bill Buchanan</cp:lastModifiedBy>
  <cp:revision>1</cp:revision>
  <dcterms:modified xsi:type="dcterms:W3CDTF">2018-02-11T17:12:17Z</dcterms:modified>
</cp:coreProperties>
</file>